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5"/>
  </p:notesMasterIdLst>
  <p:handoutMasterIdLst>
    <p:handoutMasterId r:id="rId16"/>
  </p:handoutMasterIdLst>
  <p:sldIdLst>
    <p:sldId id="293" r:id="rId2"/>
    <p:sldId id="354" r:id="rId3"/>
    <p:sldId id="355" r:id="rId4"/>
    <p:sldId id="305" r:id="rId5"/>
    <p:sldId id="307" r:id="rId6"/>
    <p:sldId id="308" r:id="rId7"/>
    <p:sldId id="309" r:id="rId8"/>
    <p:sldId id="353" r:id="rId9"/>
    <p:sldId id="348" r:id="rId10"/>
    <p:sldId id="346" r:id="rId11"/>
    <p:sldId id="347" r:id="rId12"/>
    <p:sldId id="341" r:id="rId13"/>
    <p:sldId id="333" r:id="rId14"/>
  </p:sldIdLst>
  <p:sldSz cx="9144000" cy="6858000" type="screen4x3"/>
  <p:notesSz cx="6794500" cy="99314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7DAF1"/>
    <a:srgbClr val="70B7D4"/>
    <a:srgbClr val="789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61583" autoAdjust="0"/>
  </p:normalViewPr>
  <p:slideViewPr>
    <p:cSldViewPr>
      <p:cViewPr varScale="1">
        <p:scale>
          <a:sx n="55" d="100"/>
          <a:sy n="55" d="100"/>
        </p:scale>
        <p:origin x="-21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2922" y="-120"/>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8" name="Rectangle 1028"/>
          <p:cNvSpPr>
            <a:spLocks noGrp="1" noChangeArrowheads="1"/>
          </p:cNvSpPr>
          <p:nvPr>
            <p:ph type="ftr" sz="quarter" idx="2"/>
          </p:nvPr>
        </p:nvSpPr>
        <p:spPr bwMode="auto">
          <a:xfrm>
            <a:off x="0" y="9434910"/>
            <a:ext cx="29447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41">
              <a:defRPr sz="1300" smtClean="0"/>
            </a:lvl1pPr>
          </a:lstStyle>
          <a:p>
            <a:pPr>
              <a:defRPr/>
            </a:pPr>
            <a:endParaRPr lang="en-GB"/>
          </a:p>
        </p:txBody>
      </p:sp>
      <p:sp>
        <p:nvSpPr>
          <p:cNvPr id="57349" name="Rectangle 1029"/>
          <p:cNvSpPr>
            <a:spLocks noGrp="1" noChangeArrowheads="1"/>
          </p:cNvSpPr>
          <p:nvPr>
            <p:ph type="sldNum" sz="quarter" idx="3"/>
          </p:nvPr>
        </p:nvSpPr>
        <p:spPr bwMode="auto">
          <a:xfrm>
            <a:off x="3849742" y="9434910"/>
            <a:ext cx="29447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41">
              <a:defRPr sz="1300" smtClean="0"/>
            </a:lvl1pPr>
          </a:lstStyle>
          <a:p>
            <a:pPr>
              <a:defRPr/>
            </a:pPr>
            <a:fld id="{B78AE3C8-463C-4EED-820E-7C8F54B25780}" type="slidenum">
              <a:rPr lang="en-GB"/>
              <a:pPr>
                <a:defRPr/>
              </a:pPr>
              <a:t>‹#›</a:t>
            </a:fld>
            <a:endParaRPr lang="en-GB"/>
          </a:p>
        </p:txBody>
      </p:sp>
    </p:spTree>
    <p:extLst>
      <p:ext uri="{BB962C8B-B14F-4D97-AF65-F5344CB8AC3E}">
        <p14:creationId xmlns:p14="http://schemas.microsoft.com/office/powerpoint/2010/main" val="2169335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88222" tIns="44111" rIns="88222" bIns="44111" rtlCol="0" anchor="ctr"/>
          <a:lstStyle/>
          <a:p>
            <a:pPr lvl="0"/>
            <a:endParaRPr lang="de-DE" noProof="0"/>
          </a:p>
        </p:txBody>
      </p:sp>
      <p:sp>
        <p:nvSpPr>
          <p:cNvPr id="5" name="Notizenplatzhalter 4"/>
          <p:cNvSpPr>
            <a:spLocks noGrp="1"/>
          </p:cNvSpPr>
          <p:nvPr>
            <p:ph type="body" sz="quarter" idx="3"/>
          </p:nvPr>
        </p:nvSpPr>
        <p:spPr bwMode="auto">
          <a:xfrm>
            <a:off x="679927" y="4717455"/>
            <a:ext cx="5434648" cy="446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1" rIns="95562" bIns="47781"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bwMode="auto">
          <a:xfrm>
            <a:off x="0" y="9433324"/>
            <a:ext cx="2944759" cy="49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1" rIns="95562" bIns="47781" numCol="1" anchor="b" anchorCtr="0" compatLnSpc="1">
            <a:prstTxWarp prst="textNoShape">
              <a:avLst/>
            </a:prstTxWarp>
          </a:bodyPr>
          <a:lstStyle>
            <a:lvl1pPr defTabSz="955741">
              <a:defRPr sz="1300" smtClean="0">
                <a:latin typeface="Calibri" pitchFamily="34" charset="0"/>
              </a:defRPr>
            </a:lvl1pPr>
          </a:lstStyle>
          <a:p>
            <a:pPr>
              <a:defRPr/>
            </a:pPr>
            <a:endParaRPr lang="en-GB"/>
          </a:p>
        </p:txBody>
      </p:sp>
      <p:sp>
        <p:nvSpPr>
          <p:cNvPr id="7" name="Foliennummernplatzhalter 6"/>
          <p:cNvSpPr>
            <a:spLocks noGrp="1"/>
          </p:cNvSpPr>
          <p:nvPr>
            <p:ph type="sldNum" sz="quarter" idx="5"/>
          </p:nvPr>
        </p:nvSpPr>
        <p:spPr bwMode="auto">
          <a:xfrm>
            <a:off x="3848156" y="9433324"/>
            <a:ext cx="2944759" cy="49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1" rIns="95562" bIns="47781" numCol="1" anchor="b" anchorCtr="0" compatLnSpc="1">
            <a:prstTxWarp prst="textNoShape">
              <a:avLst/>
            </a:prstTxWarp>
          </a:bodyPr>
          <a:lstStyle>
            <a:lvl1pPr algn="r" defTabSz="955741">
              <a:defRPr sz="1300" smtClean="0">
                <a:latin typeface="Calibri" pitchFamily="34" charset="0"/>
              </a:defRPr>
            </a:lvl1pPr>
          </a:lstStyle>
          <a:p>
            <a:pPr>
              <a:defRPr/>
            </a:pPr>
            <a:fld id="{E56573EE-664F-4684-A4A9-3529BA0868FD}" type="slidenum">
              <a:rPr lang="de-DE"/>
              <a:pPr>
                <a:defRPr/>
              </a:pPr>
              <a:t>‹#›</a:t>
            </a:fld>
            <a:endParaRPr lang="de-DE"/>
          </a:p>
        </p:txBody>
      </p:sp>
    </p:spTree>
    <p:extLst>
      <p:ext uri="{BB962C8B-B14F-4D97-AF65-F5344CB8AC3E}">
        <p14:creationId xmlns:p14="http://schemas.microsoft.com/office/powerpoint/2010/main" val="3779009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uramet.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nummernplatzhalter 6"/>
          <p:cNvSpPr>
            <a:spLocks noGrp="1"/>
          </p:cNvSpPr>
          <p:nvPr>
            <p:ph type="sldNum" sz="quarter" idx="5"/>
          </p:nvPr>
        </p:nvSpPr>
        <p:spPr>
          <a:noFill/>
        </p:spPr>
        <p:txBody>
          <a:bodyPr/>
          <a:lstStyle>
            <a:lvl1pPr defTabSz="954497" eaLnBrk="0" hangingPunct="0">
              <a:defRPr>
                <a:solidFill>
                  <a:schemeClr val="tx1"/>
                </a:solidFill>
                <a:latin typeface="Arial" pitchFamily="34" charset="0"/>
              </a:defRPr>
            </a:lvl1pPr>
            <a:lvl2pPr marL="742035" indent="-285398" defTabSz="954497" eaLnBrk="0" hangingPunct="0">
              <a:defRPr>
                <a:solidFill>
                  <a:schemeClr val="tx1"/>
                </a:solidFill>
                <a:latin typeface="Arial" pitchFamily="34" charset="0"/>
              </a:defRPr>
            </a:lvl2pPr>
            <a:lvl3pPr marL="1141592" indent="-228318" defTabSz="954497" eaLnBrk="0" hangingPunct="0">
              <a:defRPr>
                <a:solidFill>
                  <a:schemeClr val="tx1"/>
                </a:solidFill>
                <a:latin typeface="Arial" pitchFamily="34" charset="0"/>
              </a:defRPr>
            </a:lvl3pPr>
            <a:lvl4pPr marL="1598229" indent="-228318" defTabSz="954497" eaLnBrk="0" hangingPunct="0">
              <a:defRPr>
                <a:solidFill>
                  <a:schemeClr val="tx1"/>
                </a:solidFill>
                <a:latin typeface="Arial" pitchFamily="34" charset="0"/>
              </a:defRPr>
            </a:lvl4pPr>
            <a:lvl5pPr marL="2054866" indent="-228318" defTabSz="954497" eaLnBrk="0" hangingPunct="0">
              <a:defRPr>
                <a:solidFill>
                  <a:schemeClr val="tx1"/>
                </a:solidFill>
                <a:latin typeface="Arial" pitchFamily="34" charset="0"/>
              </a:defRPr>
            </a:lvl5pPr>
            <a:lvl6pPr marL="2511502" indent="-228318" defTabSz="954497" eaLnBrk="0" fontAlgn="base" hangingPunct="0">
              <a:spcBef>
                <a:spcPct val="0"/>
              </a:spcBef>
              <a:spcAft>
                <a:spcPct val="0"/>
              </a:spcAft>
              <a:defRPr>
                <a:solidFill>
                  <a:schemeClr val="tx1"/>
                </a:solidFill>
                <a:latin typeface="Arial" pitchFamily="34" charset="0"/>
              </a:defRPr>
            </a:lvl6pPr>
            <a:lvl7pPr marL="2968139" indent="-228318" defTabSz="954497" eaLnBrk="0" fontAlgn="base" hangingPunct="0">
              <a:spcBef>
                <a:spcPct val="0"/>
              </a:spcBef>
              <a:spcAft>
                <a:spcPct val="0"/>
              </a:spcAft>
              <a:defRPr>
                <a:solidFill>
                  <a:schemeClr val="tx1"/>
                </a:solidFill>
                <a:latin typeface="Arial" pitchFamily="34" charset="0"/>
              </a:defRPr>
            </a:lvl7pPr>
            <a:lvl8pPr marL="3424776" indent="-228318" defTabSz="954497" eaLnBrk="0" fontAlgn="base" hangingPunct="0">
              <a:spcBef>
                <a:spcPct val="0"/>
              </a:spcBef>
              <a:spcAft>
                <a:spcPct val="0"/>
              </a:spcAft>
              <a:defRPr>
                <a:solidFill>
                  <a:schemeClr val="tx1"/>
                </a:solidFill>
                <a:latin typeface="Arial" pitchFamily="34" charset="0"/>
              </a:defRPr>
            </a:lvl8pPr>
            <a:lvl9pPr marL="3881413" indent="-228318" defTabSz="954497" eaLnBrk="0" fontAlgn="base" hangingPunct="0">
              <a:spcBef>
                <a:spcPct val="0"/>
              </a:spcBef>
              <a:spcAft>
                <a:spcPct val="0"/>
              </a:spcAft>
              <a:defRPr>
                <a:solidFill>
                  <a:schemeClr val="tx1"/>
                </a:solidFill>
                <a:latin typeface="Arial" pitchFamily="34" charset="0"/>
              </a:defRPr>
            </a:lvl9pPr>
          </a:lstStyle>
          <a:p>
            <a:pPr eaLnBrk="1" hangingPunct="1"/>
            <a:fld id="{C0C4DD17-B072-450E-B115-5D81F94D1DDF}" type="slidenum">
              <a:rPr lang="de-DE">
                <a:latin typeface="Calibri" pitchFamily="34" charset="0"/>
              </a:rPr>
              <a:pPr eaLnBrk="1" hangingPunct="1"/>
              <a:t>1</a:t>
            </a:fld>
            <a:endParaRPr lang="de-DE">
              <a:latin typeface="Calibri" pitchFamily="34" charset="0"/>
            </a:endParaRPr>
          </a:p>
        </p:txBody>
      </p:sp>
      <p:sp>
        <p:nvSpPr>
          <p:cNvPr id="46083" name="Rectangle 2050"/>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2051"/>
          <p:cNvSpPr>
            <a:spLocks noGrp="1"/>
          </p:cNvSpPr>
          <p:nvPr>
            <p:ph type="body" idx="1"/>
          </p:nvPr>
        </p:nvSpPr>
        <p:spPr>
          <a:noFill/>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electricity</a:t>
            </a:r>
            <a:r>
              <a:rPr lang="en-GB" baseline="0" dirty="0" smtClean="0"/>
              <a:t> grid is the backbone of our modern society. The increase of decentralised energy supply forces the network to become a “smart grid”. These are active systems with bi-directional energy flows. In such active systems the stability and quality becomes more difficult to achieve when compared to conventional grids. </a:t>
            </a:r>
          </a:p>
          <a:p>
            <a:endParaRPr lang="en-GB" baseline="0" dirty="0" smtClean="0"/>
          </a:p>
          <a:p>
            <a:r>
              <a:rPr lang="en-GB" baseline="0" dirty="0" smtClean="0"/>
              <a:t>Environmental issues and diminishing energy supplies are challenging the traditional model of electricity generation and distribution. Smart grids are seen as critical for clean, renewable, locally generated energy and instrumentation and control requirements for Smart Grids must be developed so that stable high quality electricity supply can be assured.</a:t>
            </a:r>
          </a:p>
          <a:p>
            <a:endParaRPr lang="en-GB" baseline="0" dirty="0" smtClean="0"/>
          </a:p>
          <a:p>
            <a:pPr defTabSz="882305">
              <a:defRPr/>
            </a:pPr>
            <a:r>
              <a:rPr lang="en-GB" baseline="0" dirty="0" smtClean="0"/>
              <a:t>This project will improve </a:t>
            </a:r>
            <a:r>
              <a:rPr lang="en-GB" dirty="0"/>
              <a:t>the accuracy of on‐site measurements, vital for maintaining the quality of electricity supply and developing smart grids capable of dealing with decentralised electricity production. This will include the development on traceable on-site energy measurement systems and remote on-site measurement of power quality and efficiency. Another specific objective is the modelling, simulation and network analysis of the system state of smart grids. </a:t>
            </a:r>
          </a:p>
          <a:p>
            <a:pPr defTabSz="882305">
              <a:defRPr/>
            </a:pPr>
            <a:endParaRPr lang="en-GB" dirty="0"/>
          </a:p>
          <a:p>
            <a:pPr defTabSz="882305">
              <a:defRPr/>
            </a:pPr>
            <a:r>
              <a:rPr lang="en-GB" dirty="0"/>
              <a:t>Results of the project have or will have direct impact on various parts of society and here are some examples.</a:t>
            </a:r>
          </a:p>
          <a:p>
            <a:endParaRPr lang="en-GB" dirty="0"/>
          </a:p>
          <a:p>
            <a:r>
              <a:rPr lang="en-GB" dirty="0"/>
              <a:t>One tool which was developed for onsite measurement of power quality was a “metrology grade” digitiser. These digitisers take sample measurements of current and voltage using non-invasive techniques and send the results to a digital processor. These levels of accuracy were previously restricted to the laboratory but can now be made in the field. The system developed is now being used to JRP-Partners in Belgium, Denmark, and Turkey and two more are being used in Sweden. The digitiser</a:t>
            </a:r>
          </a:p>
          <a:p>
            <a:r>
              <a:rPr lang="en-GB" dirty="0"/>
              <a:t>was shortlisted for Best New Product in the Climate Week Awards.</a:t>
            </a:r>
          </a:p>
          <a:p>
            <a:endParaRPr lang="en-GB" dirty="0"/>
          </a:p>
          <a:p>
            <a:r>
              <a:rPr lang="en-GB" dirty="0"/>
              <a:t>The project team built a network with stakeholders, most affected by their research. Intensive contacts are kept with transport and distribution system operators, instrument manufacturers and electricity companies. This keeps the project focussed on genuine customer needs, enables development of international standards and assures smooth knowledge transfer. The project will also feed into the recommendations made in the ‘Final report of the CEN/CENELEC/ETSI Joint Working Group on Standards for Smart Grids’</a:t>
            </a:r>
          </a:p>
          <a:p>
            <a:endParaRPr lang="en-GB" dirty="0"/>
          </a:p>
          <a:p>
            <a:r>
              <a:rPr lang="en-GB" dirty="0"/>
              <a:t>Fair trade, for industry and consumers, is supported by the development of a system for monitoring the accuracy of energy meters in a street or building. With the non invasive load monitoring techniques, developed in ENG04, insight can be obtained into the individual energy consumption of each appliance in a house. The consumer will therefore be able to received invaluable information on what appliances are the contributors to his or her energy bill.</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E56573EE-664F-4684-A4A9-3529BA0868FD}" type="slidenum">
              <a:rPr lang="de-DE" smtClean="0"/>
              <a:pPr>
                <a:defRPr/>
              </a:pPr>
              <a:t>10</a:t>
            </a:fld>
            <a:endParaRPr lang="de-DE"/>
          </a:p>
        </p:txBody>
      </p:sp>
    </p:spTree>
    <p:extLst>
      <p:ext uri="{BB962C8B-B14F-4D97-AF65-F5344CB8AC3E}">
        <p14:creationId xmlns:p14="http://schemas.microsoft.com/office/powerpoint/2010/main" val="382426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use of biofuels and other renewable sources for transport is promoted by Directive 2009/28/EC of the European Parliament and of the council of April 23, 2009.  In addition Directive 2009/30/EC article 7b establishes sustainability criteria for biofuels. </a:t>
            </a:r>
          </a:p>
          <a:p>
            <a:endParaRPr lang="en-GB" baseline="0" dirty="0" smtClean="0"/>
          </a:p>
          <a:p>
            <a:r>
              <a:rPr lang="en-GB" baseline="0" dirty="0" smtClean="0"/>
              <a:t>The “white paper on internationally compatible biofuels standards”</a:t>
            </a:r>
            <a:r>
              <a:rPr lang="en-GB" dirty="0"/>
              <a:t> published on 31 December 2007 by the Tripartite Task Force (BR, EU, USA) has highlighted that a series of biofuel specifications lack harmonisation between geographical region. </a:t>
            </a:r>
          </a:p>
          <a:p>
            <a:endParaRPr lang="en-GB" dirty="0"/>
          </a:p>
          <a:p>
            <a:r>
              <a:rPr lang="en-GB" dirty="0"/>
              <a:t>To assure long-term reliability and global comparability of analytical data complete knowledge of the traceability chain is required in order to enable the establishment of traceability for measurement results of biofuel analyses to the International System of Units (SI). </a:t>
            </a:r>
          </a:p>
          <a:p>
            <a:endParaRPr lang="en-GB" dirty="0"/>
          </a:p>
          <a:p>
            <a:r>
              <a:rPr lang="en-GB" dirty="0"/>
              <a:t>This project has provided validated, reliable and traceable methods to measure the physical and chemical properties of biofuels, particularly those used in the automotive and aviation sectors. These measurement methods will help ensure the sustainable contribution of biofuels to EU energy supply and improve public confidence in them.</a:t>
            </a:r>
          </a:p>
          <a:p>
            <a:pPr defTabSz="882305">
              <a:defRPr/>
            </a:pPr>
            <a:endParaRPr lang="en-GB" dirty="0"/>
          </a:p>
          <a:p>
            <a:pPr defTabSz="882305">
              <a:defRPr/>
            </a:pPr>
            <a:r>
              <a:rPr lang="en-GB" dirty="0"/>
              <a:t>This objective was achieved through the development of reference methods for chemical and physical parameters and quality indicators and also through the development of analytical tools for origin discrimination. Ref. methods for chemical parameters are needed, so that measurements of important parameters, that are required to be tested in biodiesel as described in EN 14214, can be made traceable.</a:t>
            </a:r>
          </a:p>
          <a:p>
            <a:pPr defTabSz="882305">
              <a:defRPr/>
            </a:pPr>
            <a:endParaRPr lang="en-GB" dirty="0"/>
          </a:p>
          <a:p>
            <a:pPr defTabSz="882305">
              <a:defRPr/>
            </a:pPr>
            <a:r>
              <a:rPr lang="en-GB" dirty="0"/>
              <a:t>The physical parameters, such as density and viscosity, are used for volume measurement for legal purposes and process control in industrial purposes. The physical parameters of biofuels are expected to be different when compared to fossil fuels and therefore cannot be transferred from one to the other and reference methods must be determined.</a:t>
            </a:r>
          </a:p>
          <a:p>
            <a:pPr defTabSz="882305">
              <a:defRPr/>
            </a:pPr>
            <a:endParaRPr lang="en-GB" dirty="0"/>
          </a:p>
          <a:p>
            <a:pPr defTabSz="882305">
              <a:defRPr/>
            </a:pPr>
            <a:r>
              <a:rPr lang="en-GB" dirty="0"/>
              <a:t>The pH value of bioethanol and the biofuel’s electrolytic conductivity are common measurement quantities, often used for a quick quality assessment, as a means to assess risk of corrosion and potential damage to engines. Development of references must also be determined for these quality indicators.</a:t>
            </a:r>
          </a:p>
          <a:p>
            <a:pPr defTabSz="882305">
              <a:defRPr/>
            </a:pPr>
            <a:endParaRPr lang="en-GB" dirty="0"/>
          </a:p>
          <a:p>
            <a:pPr defTabSz="882305">
              <a:defRPr/>
            </a:pPr>
            <a:r>
              <a:rPr lang="en-GB" dirty="0"/>
              <a:t>Sustainable development and the use of biofuels, as well as related policies on protection of the European market, climate protection and world food affairs require detailed information on the marketed biofuels’ identify, such as country of origin, way of production and the corresponding raw materials.</a:t>
            </a:r>
          </a:p>
          <a:p>
            <a:pPr defTabSz="882305">
              <a:defRPr/>
            </a:pPr>
            <a:endParaRPr lang="en-GB" dirty="0"/>
          </a:p>
          <a:p>
            <a:pPr lvl="0"/>
            <a:r>
              <a:rPr lang="en-GB" dirty="0" smtClean="0"/>
              <a:t>Two stakeholders workshops</a:t>
            </a:r>
            <a:r>
              <a:rPr lang="en-GB" baseline="0" dirty="0" smtClean="0"/>
              <a:t> have been organised during lifetime of project. Between 30 to 40 stakeholders participated including PT scheme providers, academics and researchers, and instrument manufacturers. Representatives from the European Commission and the CECOD gave presentations as well as representatives on non-European NMIs. For example, Brazilian NMI, INMETRO.</a:t>
            </a:r>
          </a:p>
          <a:p>
            <a:pPr lvl="0"/>
            <a:endParaRPr lang="en-GB" baseline="0" dirty="0" smtClean="0"/>
          </a:p>
          <a:p>
            <a:pPr defTabSz="882305">
              <a:defRPr/>
            </a:pPr>
            <a:r>
              <a:rPr lang="en-GB" baseline="0" dirty="0" smtClean="0"/>
              <a:t>JRP-Participants actively participated in many standardisation committees such as CEN/BSI/ISO, given 20 presentations at international conferences and published 10 peer reviewed papers on the results of this project. One particular example is a presentation of </a:t>
            </a:r>
            <a:r>
              <a:rPr lang="en-GB" dirty="0"/>
              <a:t>the entire project by the JRP-Coordinator at the 4th International Conference on Biofuels Standards, organised by NIST in Gaithersburg, USA, in November 2012 (invited lecture). At this event, representatives of USA, Brazilian and European Standardisation Bodies were present. Positive reactions and encouragements were received, in particular from the Secretary of the CEN TC19 (gaseous and liquid fuels, lubricants and related products of petroleum, synthetic and biological origin).</a:t>
            </a:r>
          </a:p>
          <a:p>
            <a:pPr defTabSz="882305">
              <a:defRPr/>
            </a:pPr>
            <a:endParaRPr lang="en-GB" dirty="0"/>
          </a:p>
        </p:txBody>
      </p:sp>
      <p:sp>
        <p:nvSpPr>
          <p:cNvPr id="4" name="Slide Number Placeholder 3"/>
          <p:cNvSpPr>
            <a:spLocks noGrp="1"/>
          </p:cNvSpPr>
          <p:nvPr>
            <p:ph type="sldNum" sz="quarter" idx="10"/>
          </p:nvPr>
        </p:nvSpPr>
        <p:spPr/>
        <p:txBody>
          <a:bodyPr/>
          <a:lstStyle/>
          <a:p>
            <a:pPr>
              <a:defRPr/>
            </a:pPr>
            <a:fld id="{E56573EE-664F-4684-A4A9-3529BA0868FD}" type="slidenum">
              <a:rPr lang="de-DE" smtClean="0"/>
              <a:pPr>
                <a:defRPr/>
              </a:pPr>
              <a:t>11</a:t>
            </a:fld>
            <a:endParaRPr lang="de-DE"/>
          </a:p>
        </p:txBody>
      </p:sp>
    </p:spTree>
    <p:extLst>
      <p:ext uri="{BB962C8B-B14F-4D97-AF65-F5344CB8AC3E}">
        <p14:creationId xmlns:p14="http://schemas.microsoft.com/office/powerpoint/2010/main" val="639440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73">
              <a:defRPr/>
            </a:pPr>
            <a:r>
              <a:rPr lang="en-GB" dirty="0"/>
              <a:t>So is it all over? Have you missed the boat? No – although the last call </a:t>
            </a:r>
            <a:r>
              <a:rPr lang="en-GB" dirty="0" smtClean="0"/>
              <a:t>is well on its way, </a:t>
            </a:r>
            <a:r>
              <a:rPr lang="en-GB" dirty="0"/>
              <a:t>we expect new &amp; improved version to start issuing calls from next year – EMPIR will have more funding streams (see logo) and twice the funding for non metrology organisations that EMRP had. It will also benefit from all the “simplifications” that will come with Horizon 2020. EMPIR will have a duration of 10 years with calls launched between 2014 and 2020 and will extend the range of activities beyond research by including innovation related, standardisation and capacity building </a:t>
            </a:r>
            <a:r>
              <a:rPr lang="en-GB" dirty="0" smtClean="0"/>
              <a:t>activities.</a:t>
            </a:r>
            <a:r>
              <a:rPr lang="en-GB" baseline="0" dirty="0" smtClean="0"/>
              <a:t> </a:t>
            </a:r>
            <a:r>
              <a:rPr lang="en-GB" dirty="0" smtClean="0"/>
              <a:t>Watch </a:t>
            </a:r>
            <a:r>
              <a:rPr lang="en-GB" u="sng" dirty="0">
                <a:hlinkClick r:id="rId3"/>
              </a:rPr>
              <a:t>www.euramet.org</a:t>
            </a:r>
            <a:r>
              <a:rPr lang="en-GB" dirty="0"/>
              <a:t> for the latest developments….</a:t>
            </a:r>
          </a:p>
          <a:p>
            <a:endParaRPr lang="en-GB" dirty="0"/>
          </a:p>
        </p:txBody>
      </p:sp>
      <p:sp>
        <p:nvSpPr>
          <p:cNvPr id="4" name="Slide Number Placeholder 3"/>
          <p:cNvSpPr>
            <a:spLocks noGrp="1"/>
          </p:cNvSpPr>
          <p:nvPr>
            <p:ph type="sldNum" sz="quarter" idx="10"/>
          </p:nvPr>
        </p:nvSpPr>
        <p:spPr/>
        <p:txBody>
          <a:bodyPr/>
          <a:lstStyle/>
          <a:p>
            <a:pPr>
              <a:defRPr/>
            </a:pPr>
            <a:fld id="{E56573EE-664F-4684-A4A9-3529BA0868FD}" type="slidenum">
              <a:rPr lang="de-DE" smtClean="0"/>
              <a:pPr>
                <a:defRPr/>
              </a:pPr>
              <a:t>12</a:t>
            </a:fld>
            <a:endParaRPr lang="de-DE"/>
          </a:p>
        </p:txBody>
      </p:sp>
    </p:spTree>
    <p:extLst>
      <p:ext uri="{BB962C8B-B14F-4D97-AF65-F5344CB8AC3E}">
        <p14:creationId xmlns:p14="http://schemas.microsoft.com/office/powerpoint/2010/main" val="3711097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6"/>
          <p:cNvSpPr>
            <a:spLocks noGrp="1"/>
          </p:cNvSpPr>
          <p:nvPr>
            <p:ph type="sldNum" sz="quarter" idx="5"/>
          </p:nvPr>
        </p:nvSpPr>
        <p:spPr>
          <a:ln/>
        </p:spPr>
        <p:txBody>
          <a:bodyPr/>
          <a:lstStyle/>
          <a:p>
            <a:fld id="{E5A2E6F0-9BA0-4BE2-8108-D5F68A7433EE}" type="slidenum">
              <a:rPr lang="de-DE"/>
              <a:pPr/>
              <a:t>13</a:t>
            </a:fld>
            <a:endParaRPr lang="de-DE"/>
          </a:p>
        </p:txBody>
      </p:sp>
      <p:sp>
        <p:nvSpPr>
          <p:cNvPr id="110594" name="Rectangle 2"/>
          <p:cNvSpPr>
            <a:spLocks noGrp="1" noRot="1" noChangeAspect="1" noTextEdit="1"/>
          </p:cNvSpPr>
          <p:nvPr>
            <p:ph type="sldImg"/>
          </p:nvPr>
        </p:nvSpPr>
        <p:spPr bwMode="auto">
          <a:xfrm>
            <a:off x="917575" y="746125"/>
            <a:ext cx="4960938"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p:txBody>
          <a:bodyPr/>
          <a:lstStyle/>
          <a:p>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56573EE-664F-4684-A4A9-3529BA0868FD}" type="slidenum">
              <a:rPr lang="de-DE" smtClean="0"/>
              <a:pPr>
                <a:defRPr/>
              </a:pPr>
              <a:t>2</a:t>
            </a:fld>
            <a:endParaRPr lang="de-DE"/>
          </a:p>
        </p:txBody>
      </p:sp>
    </p:spTree>
    <p:extLst>
      <p:ext uri="{BB962C8B-B14F-4D97-AF65-F5344CB8AC3E}">
        <p14:creationId xmlns:p14="http://schemas.microsoft.com/office/powerpoint/2010/main" val="212774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6"/>
          <p:cNvSpPr>
            <a:spLocks noGrp="1"/>
          </p:cNvSpPr>
          <p:nvPr>
            <p:ph type="sldNum" sz="quarter" idx="5"/>
          </p:nvPr>
        </p:nvSpPr>
        <p:spPr>
          <a:noFill/>
        </p:spPr>
        <p:txBody>
          <a:bodyPr/>
          <a:lstStyle>
            <a:lvl1pPr defTabSz="955830" eaLnBrk="0" hangingPunct="0">
              <a:defRPr>
                <a:solidFill>
                  <a:schemeClr val="tx1"/>
                </a:solidFill>
                <a:latin typeface="Arial" charset="0"/>
              </a:defRPr>
            </a:lvl1pPr>
            <a:lvl2pPr marL="716872" indent="-275720" defTabSz="955830" eaLnBrk="0" hangingPunct="0">
              <a:defRPr>
                <a:solidFill>
                  <a:schemeClr val="tx1"/>
                </a:solidFill>
                <a:latin typeface="Arial" charset="0"/>
              </a:defRPr>
            </a:lvl2pPr>
            <a:lvl3pPr marL="1102881" indent="-220576" defTabSz="955830" eaLnBrk="0" hangingPunct="0">
              <a:defRPr>
                <a:solidFill>
                  <a:schemeClr val="tx1"/>
                </a:solidFill>
                <a:latin typeface="Arial" charset="0"/>
              </a:defRPr>
            </a:lvl3pPr>
            <a:lvl4pPr marL="1544033" indent="-220576" defTabSz="955830" eaLnBrk="0" hangingPunct="0">
              <a:defRPr>
                <a:solidFill>
                  <a:schemeClr val="tx1"/>
                </a:solidFill>
                <a:latin typeface="Arial" charset="0"/>
              </a:defRPr>
            </a:lvl4pPr>
            <a:lvl5pPr marL="1985185" indent="-220576" defTabSz="955830" eaLnBrk="0" hangingPunct="0">
              <a:defRPr>
                <a:solidFill>
                  <a:schemeClr val="tx1"/>
                </a:solidFill>
                <a:latin typeface="Arial" charset="0"/>
              </a:defRPr>
            </a:lvl5pPr>
            <a:lvl6pPr marL="2426338" indent="-220576" defTabSz="955830" eaLnBrk="0" fontAlgn="base" hangingPunct="0">
              <a:spcBef>
                <a:spcPct val="0"/>
              </a:spcBef>
              <a:spcAft>
                <a:spcPct val="0"/>
              </a:spcAft>
              <a:defRPr>
                <a:solidFill>
                  <a:schemeClr val="tx1"/>
                </a:solidFill>
                <a:latin typeface="Arial" charset="0"/>
              </a:defRPr>
            </a:lvl6pPr>
            <a:lvl7pPr marL="2867490" indent="-220576" defTabSz="955830" eaLnBrk="0" fontAlgn="base" hangingPunct="0">
              <a:spcBef>
                <a:spcPct val="0"/>
              </a:spcBef>
              <a:spcAft>
                <a:spcPct val="0"/>
              </a:spcAft>
              <a:defRPr>
                <a:solidFill>
                  <a:schemeClr val="tx1"/>
                </a:solidFill>
                <a:latin typeface="Arial" charset="0"/>
              </a:defRPr>
            </a:lvl7pPr>
            <a:lvl8pPr marL="3308642" indent="-220576" defTabSz="955830" eaLnBrk="0" fontAlgn="base" hangingPunct="0">
              <a:spcBef>
                <a:spcPct val="0"/>
              </a:spcBef>
              <a:spcAft>
                <a:spcPct val="0"/>
              </a:spcAft>
              <a:defRPr>
                <a:solidFill>
                  <a:schemeClr val="tx1"/>
                </a:solidFill>
                <a:latin typeface="Arial" charset="0"/>
              </a:defRPr>
            </a:lvl8pPr>
            <a:lvl9pPr marL="3749794" indent="-220576" defTabSz="955830" eaLnBrk="0" fontAlgn="base" hangingPunct="0">
              <a:spcBef>
                <a:spcPct val="0"/>
              </a:spcBef>
              <a:spcAft>
                <a:spcPct val="0"/>
              </a:spcAft>
              <a:defRPr>
                <a:solidFill>
                  <a:schemeClr val="tx1"/>
                </a:solidFill>
                <a:latin typeface="Arial" charset="0"/>
              </a:defRPr>
            </a:lvl9pPr>
          </a:lstStyle>
          <a:p>
            <a:pPr eaLnBrk="1" hangingPunct="1"/>
            <a:fld id="{77113F12-766B-4CF5-88FD-6D29A3173295}" type="slidenum">
              <a:rPr lang="de-DE" altLang="en-US" smtClean="0">
                <a:latin typeface="Calibri" pitchFamily="34" charset="0"/>
              </a:rPr>
              <a:pPr eaLnBrk="1" hangingPunct="1"/>
              <a:t>3</a:t>
            </a:fld>
            <a:endParaRPr lang="de-DE" altLang="en-US" smtClean="0">
              <a:latin typeface="Calibri" pitchFamily="34" charset="0"/>
            </a:endParaRPr>
          </a:p>
        </p:txBody>
      </p:sp>
      <p:sp>
        <p:nvSpPr>
          <p:cNvPr id="30723" name="Rectangle 1026"/>
          <p:cNvSpPr>
            <a:spLocks noGrp="1" noRot="1" noChangeAspect="1" noTextEdit="1"/>
          </p:cNvSpPr>
          <p:nvPr>
            <p:ph type="sldImg"/>
          </p:nvPr>
        </p:nvSpPr>
        <p:spPr bwMode="auto">
          <a:xfrm>
            <a:off x="915988"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1027"/>
          <p:cNvSpPr>
            <a:spLocks noGrp="1"/>
          </p:cNvSpPr>
          <p:nvPr>
            <p:ph type="body" idx="1"/>
          </p:nvPr>
        </p:nvSpPr>
        <p:spPr/>
        <p:txBody>
          <a:bodyPr/>
          <a:lstStyle/>
          <a:p>
            <a:pPr eaLnBrk="1" hangingPunct="1">
              <a:buFont typeface="Arial" pitchFamily="34" charset="0"/>
              <a:buNone/>
              <a:defRPr/>
            </a:pPr>
            <a:r>
              <a:rPr lang="en-GB" dirty="0" smtClean="0"/>
              <a:t>The </a:t>
            </a:r>
            <a:r>
              <a:rPr lang="en-GB" b="1" dirty="0" smtClean="0"/>
              <a:t>European Association of National Metrology Institutes </a:t>
            </a:r>
            <a:r>
              <a:rPr lang="en-GB" dirty="0" smtClean="0"/>
              <a:t>(EURAMET) is a Regional Metrology Organisation (RMO) of Europe but what does it really do….</a:t>
            </a:r>
          </a:p>
          <a:p>
            <a:pPr marL="220576" indent="-220576" eaLnBrk="1" hangingPunct="1">
              <a:buFont typeface="Arial" pitchFamily="34" charset="0"/>
              <a:buChar char="•"/>
              <a:defRPr/>
            </a:pPr>
            <a:endParaRPr lang="en-GB" dirty="0" smtClean="0"/>
          </a:p>
          <a:p>
            <a:pPr marL="220576" indent="-220576" eaLnBrk="1" hangingPunct="1">
              <a:buFont typeface="Arial" pitchFamily="34" charset="0"/>
              <a:buChar char="•"/>
              <a:defRPr/>
            </a:pPr>
            <a:r>
              <a:rPr lang="en-GB" dirty="0" smtClean="0"/>
              <a:t>Europe’s 37 NMIs supported by 71 DIs are the peak of the measurement infrastructure for the region. Independent of whether you are an industrialist or regulator with a measurement issue EURAMET provides the gateway. </a:t>
            </a:r>
          </a:p>
          <a:p>
            <a:pPr eaLnBrk="1" hangingPunct="1">
              <a:defRPr/>
            </a:pPr>
            <a:endParaRPr lang="en-GB" dirty="0" smtClean="0"/>
          </a:p>
          <a:p>
            <a:pPr marL="220576" indent="-220576" eaLnBrk="1" hangingPunct="1">
              <a:buFont typeface="Arial" pitchFamily="34" charset="0"/>
              <a:buChar char="•"/>
              <a:defRPr/>
            </a:pPr>
            <a:r>
              <a:rPr lang="en-GB" dirty="0" smtClean="0"/>
              <a:t>EURAMET facilitates the access to European measurement expertise. If it is a single issue that can solved by a single member we will put you in touch. If it requires multidisciplinary research, where the best researchers are in different members, then we have the tool (the EMRP) which can align the different national contributions to the research and add some funding for academic or industrial participation. EURAMET underpins the delivery of globally competitive, high impact metrology.</a:t>
            </a:r>
          </a:p>
          <a:p>
            <a:pPr marL="220576" indent="-220576" eaLnBrk="1" hangingPunct="1">
              <a:buFontTx/>
              <a:buAutoNum type="arabicParenR"/>
              <a:defRPr/>
            </a:pPr>
            <a:endParaRPr lang="en-GB" dirty="0" smtClean="0"/>
          </a:p>
          <a:p>
            <a:pPr marL="220576" indent="-220576" eaLnBrk="1" hangingPunct="1">
              <a:buFont typeface="Arial" pitchFamily="34" charset="0"/>
              <a:buChar char="•"/>
              <a:defRPr/>
            </a:pPr>
            <a:r>
              <a:rPr lang="en-GB" dirty="0" smtClean="0"/>
              <a:t>EURAMET represents Europe to other global regions therefore ensuring that Europe maintains its global reputation for excellence in measurement science.</a:t>
            </a:r>
          </a:p>
          <a:p>
            <a:pPr marL="220576" indent="-220576" eaLnBrk="1" hangingPunct="1">
              <a:buFont typeface="Arial" pitchFamily="34" charset="0"/>
              <a:buChar char="•"/>
              <a:defRPr/>
            </a:pPr>
            <a:endParaRPr lang="en-GB" dirty="0" smtClean="0"/>
          </a:p>
          <a:p>
            <a:pPr marL="220576" indent="-220576" eaLnBrk="1" hangingPunct="1">
              <a:buFont typeface="Arial" pitchFamily="34" charset="0"/>
              <a:buChar char="•"/>
              <a:defRPr/>
            </a:pPr>
            <a:r>
              <a:rPr lang="en-GB" dirty="0" smtClean="0"/>
              <a:t>EURAMET raises the awareness and promotes the importance of the work of the metrology community by demonstrating the impact of the work. It reminds Governments that a measurement infrastructure is one of their ancient responsibilities and still relevant to society’s grand challenges.</a:t>
            </a:r>
          </a:p>
          <a:p>
            <a:pPr eaLnBrk="1" hangingPunct="1">
              <a:buFont typeface="Arial" pitchFamily="34" charset="0"/>
              <a:buNone/>
              <a:defRPr/>
            </a:pPr>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05">
              <a:defRPr/>
            </a:pPr>
            <a:r>
              <a:rPr lang="en-GB" baseline="0" dirty="0" smtClean="0"/>
              <a:t>The EMRP is designed and implemented by EURAMET. </a:t>
            </a:r>
          </a:p>
          <a:p>
            <a:pPr defTabSz="882305">
              <a:defRPr/>
            </a:pPr>
            <a:endParaRPr lang="en-GB" baseline="0" dirty="0" smtClean="0"/>
          </a:p>
          <a:p>
            <a:r>
              <a:rPr lang="en-GB" dirty="0" smtClean="0"/>
              <a:t>The EMRP</a:t>
            </a:r>
            <a:r>
              <a:rPr lang="en-GB" baseline="0" dirty="0" smtClean="0"/>
              <a:t> supports the collaboration of European metrology institutes, industrial organisations and academia through Joint research projects (JRPs)</a:t>
            </a:r>
          </a:p>
          <a:p>
            <a:endParaRPr lang="en-GB" baseline="0" dirty="0" smtClean="0"/>
          </a:p>
          <a:p>
            <a:r>
              <a:rPr lang="en-GB" baseline="0" dirty="0" smtClean="0"/>
              <a:t>The programme is structured around European grand challenges and previous calls have been for research in areas such as health, energy, environment and new technologies. </a:t>
            </a:r>
          </a:p>
          <a:p>
            <a:endParaRPr lang="en-GB" baseline="0" dirty="0" smtClean="0"/>
          </a:p>
          <a:p>
            <a:r>
              <a:rPr lang="en-GB" baseline="0" dirty="0" smtClean="0"/>
              <a:t>EMRP funding is based on article 185 of the Lisbon treaty. The programme is jointly funded by the EMRP participating countries and the European Union, approximately 50 % each, with a budget of approximately 400 M€ over seven years.</a:t>
            </a:r>
            <a:endParaRPr lang="en-GB" dirty="0"/>
          </a:p>
        </p:txBody>
      </p:sp>
      <p:sp>
        <p:nvSpPr>
          <p:cNvPr id="4" name="Slide Number Placeholder 3"/>
          <p:cNvSpPr>
            <a:spLocks noGrp="1"/>
          </p:cNvSpPr>
          <p:nvPr>
            <p:ph type="sldNum" sz="quarter" idx="10"/>
          </p:nvPr>
        </p:nvSpPr>
        <p:spPr/>
        <p:txBody>
          <a:bodyPr/>
          <a:lstStyle/>
          <a:p>
            <a:pPr>
              <a:defRPr/>
            </a:pPr>
            <a:fld id="{E56573EE-664F-4684-A4A9-3529BA0868FD}" type="slidenum">
              <a:rPr lang="de-DE" smtClean="0"/>
              <a:pPr>
                <a:defRPr/>
              </a:pPr>
              <a:t>4</a:t>
            </a:fld>
            <a:endParaRPr lang="de-DE"/>
          </a:p>
        </p:txBody>
      </p:sp>
    </p:spTree>
    <p:extLst>
      <p:ext uri="{BB962C8B-B14F-4D97-AF65-F5344CB8AC3E}">
        <p14:creationId xmlns:p14="http://schemas.microsoft.com/office/powerpoint/2010/main" val="43157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73">
              <a:defRPr/>
            </a:pPr>
            <a:r>
              <a:rPr lang="en-GB" dirty="0" smtClean="0"/>
              <a:t>23 of EURAMET’s 36 members have pooled part of their National Metrology Research Funding so that decisions on what research projects get that funding are made at a European level rather than a national</a:t>
            </a:r>
            <a:r>
              <a:rPr lang="en-GB" baseline="0" dirty="0" smtClean="0"/>
              <a:t> one.</a:t>
            </a:r>
            <a:endParaRPr lang="en-GB" dirty="0" smtClean="0"/>
          </a:p>
          <a:p>
            <a:pPr defTabSz="913273">
              <a:defRPr/>
            </a:pPr>
            <a:endParaRPr lang="en-GB" dirty="0" smtClean="0"/>
          </a:p>
          <a:p>
            <a:pPr defTabSz="913273">
              <a:defRPr/>
            </a:pPr>
            <a:r>
              <a:rPr lang="en-GB" dirty="0" smtClean="0"/>
              <a:t>There are</a:t>
            </a:r>
            <a:r>
              <a:rPr lang="en-GB" baseline="0" dirty="0" smtClean="0"/>
              <a:t> 23 countries </a:t>
            </a:r>
            <a:r>
              <a:rPr lang="en-GB" dirty="0"/>
              <a:t>and the Joint Research Centre of the European Commission</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E56573EE-664F-4684-A4A9-3529BA0868FD}" type="slidenum">
              <a:rPr lang="de-DE" smtClean="0"/>
              <a:pPr>
                <a:defRPr/>
              </a:pPr>
              <a:t>5</a:t>
            </a:fld>
            <a:endParaRPr lang="de-DE"/>
          </a:p>
        </p:txBody>
      </p:sp>
    </p:spTree>
    <p:extLst>
      <p:ext uri="{BB962C8B-B14F-4D97-AF65-F5344CB8AC3E}">
        <p14:creationId xmlns:p14="http://schemas.microsoft.com/office/powerpoint/2010/main" val="43260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6"/>
          <p:cNvSpPr>
            <a:spLocks noGrp="1"/>
          </p:cNvSpPr>
          <p:nvPr>
            <p:ph type="sldNum" sz="quarter" idx="5"/>
          </p:nvPr>
        </p:nvSpPr>
        <p:spPr>
          <a:ln/>
        </p:spPr>
        <p:txBody>
          <a:bodyPr/>
          <a:lstStyle/>
          <a:p>
            <a:fld id="{E5A2E6F0-9BA0-4BE2-8108-D5F68A7433EE}" type="slidenum">
              <a:rPr lang="de-DE"/>
              <a:pPr/>
              <a:t>6</a:t>
            </a:fld>
            <a:endParaRPr lang="de-DE"/>
          </a:p>
        </p:txBody>
      </p:sp>
      <p:sp>
        <p:nvSpPr>
          <p:cNvPr id="110594" name="Rectangle 2"/>
          <p:cNvSpPr>
            <a:spLocks noGrp="1" noRot="1" noChangeAspect="1" noTextEdit="1"/>
          </p:cNvSpPr>
          <p:nvPr>
            <p:ph type="sldImg"/>
          </p:nvPr>
        </p:nvSpPr>
        <p:spPr bwMode="auto">
          <a:xfrm>
            <a:off x="917575" y="746125"/>
            <a:ext cx="4960938"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p:txBody>
          <a:bodyPr/>
          <a:lstStyle/>
          <a:p>
            <a:r>
              <a:rPr lang="en-GB" dirty="0" smtClean="0"/>
              <a:t>The EMRP funds</a:t>
            </a:r>
            <a:r>
              <a:rPr lang="en-GB" baseline="0" dirty="0" smtClean="0"/>
              <a:t> multi-partner JRPs which are mainly undertaken by the National Metrology Institutes (NMIs) and Designated Institutes (DIs) of the 23 participating countries mentioned previously.</a:t>
            </a:r>
          </a:p>
          <a:p>
            <a:endParaRPr lang="en-GB" baseline="0" dirty="0" smtClean="0"/>
          </a:p>
          <a:p>
            <a:pPr defTabSz="882305">
              <a:defRPr/>
            </a:pPr>
            <a:r>
              <a:rPr lang="en-GB" baseline="0" dirty="0" smtClean="0"/>
              <a:t>Other organisations (excluding NMIs and Dis) are able to participate in the JRPs, as unfunded partners or collaborators, but they must use their own resources.  </a:t>
            </a:r>
          </a:p>
          <a:p>
            <a:endParaRPr lang="en-GB" baseline="0" dirty="0" smtClean="0"/>
          </a:p>
          <a:p>
            <a:r>
              <a:rPr lang="en-GB" baseline="0" dirty="0" smtClean="0"/>
              <a:t>Funding is also given to other organisations through three different types of researcher grants. These grants supplement activities in the JRPs. </a:t>
            </a:r>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6"/>
          <p:cNvSpPr>
            <a:spLocks noGrp="1"/>
          </p:cNvSpPr>
          <p:nvPr>
            <p:ph type="sldNum" sz="quarter" idx="5"/>
          </p:nvPr>
        </p:nvSpPr>
        <p:spPr>
          <a:ln/>
        </p:spPr>
        <p:txBody>
          <a:bodyPr/>
          <a:lstStyle/>
          <a:p>
            <a:fld id="{597E0514-4734-4F05-BB6E-4337B91F627A}" type="slidenum">
              <a:rPr lang="de-DE"/>
              <a:pPr/>
              <a:t>7</a:t>
            </a:fld>
            <a:endParaRPr lang="de-DE"/>
          </a:p>
        </p:txBody>
      </p:sp>
      <p:sp>
        <p:nvSpPr>
          <p:cNvPr id="136194" name="Rectangle 2"/>
          <p:cNvSpPr>
            <a:spLocks noGrp="1" noRot="1" noChangeAspect="1" noTextEdit="1"/>
          </p:cNvSpPr>
          <p:nvPr>
            <p:ph type="sldImg"/>
          </p:nvPr>
        </p:nvSpPr>
        <p:spPr bwMode="auto">
          <a:xfrm>
            <a:off x="917575" y="746125"/>
            <a:ext cx="4960938"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p:cNvSpPr>
          <p:nvPr>
            <p:ph type="body" idx="1"/>
          </p:nvPr>
        </p:nvSpPr>
        <p:spPr/>
        <p:txBody>
          <a:bodyPr/>
          <a:lstStyle/>
          <a:p>
            <a:r>
              <a:rPr lang="en-GB" dirty="0" smtClean="0"/>
              <a:t>Calls are grouped around “Grand Challenges”</a:t>
            </a:r>
          </a:p>
          <a:p>
            <a:endParaRPr lang="en-GB" dirty="0" smtClean="0"/>
          </a:p>
          <a:p>
            <a:r>
              <a:rPr lang="en-GB" dirty="0" smtClean="0"/>
              <a:t>The</a:t>
            </a:r>
            <a:r>
              <a:rPr lang="en-GB" baseline="0" dirty="0" smtClean="0"/>
              <a:t> various calls over the 5 year program are illustrated on this slide. </a:t>
            </a:r>
            <a:endParaRPr lang="en-GB" baseline="0" dirty="0" smtClean="0"/>
          </a:p>
          <a:p>
            <a:r>
              <a:rPr lang="en-GB" baseline="0" dirty="0" smtClean="0"/>
              <a:t>This first call in 2009 was energy was for energy projects. 9 energy projects were successful some of which I’ll cover in the next few slides. </a:t>
            </a:r>
          </a:p>
          <a:p>
            <a:r>
              <a:rPr lang="en-GB" baseline="0" dirty="0" smtClean="0"/>
              <a:t>The EMRP is also running a joint follow-up call in energy and environment this year. Proposal have already been submitted and the successful projects will</a:t>
            </a:r>
          </a:p>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energy</a:t>
            </a:r>
            <a:r>
              <a:rPr lang="en-GB" baseline="0" dirty="0" smtClean="0"/>
              <a:t> sources of interest to this JRP are the largely untapped sources of ambient energy resulting from human activity and environmental energy flow in the form of waste heat, movement and vibration. If only a fraction of the energy wasted in heat and vibration can be recovered this would have a significant impact on CO2 emission. For example most of the man made plans, engines and processes work with an efficiency of about 33 %, the rest is usually lost in low grade heat or vibration.</a:t>
            </a:r>
          </a:p>
          <a:p>
            <a:endParaRPr lang="en-GB" baseline="0" dirty="0" smtClean="0"/>
          </a:p>
          <a:p>
            <a:r>
              <a:rPr lang="en-GB" baseline="0" dirty="0" smtClean="0"/>
              <a:t>A recent EU policy statement reads “The EU market for batteries amounts to about 800, 000 tonnes of automotive batteries, 190,000 tonnes of industrial batteries and 160,000 tonnes of consumer batteries every year. These batteries contain metals, which might pollute the environment at the end of their life-cycle. Mercury, lead and cadmium are seen as the most dangerous substances”. This JRP directly addresses the policy objectives of reducing the number of primary batteries through the use of energy harvesting.</a:t>
            </a:r>
          </a:p>
          <a:p>
            <a:endParaRPr lang="en-GB" baseline="0" dirty="0" smtClean="0"/>
          </a:p>
          <a:p>
            <a:r>
              <a:rPr lang="en-GB" dirty="0"/>
              <a:t>The objective of this project is to develop new technologies, devices and measurement methods that enable the exploitation of waste energy to provide small, but reliable and sustainable, sources of power. This includes the transduction of thermal or vibrational energy into useful electrical quantities. Metrological links were established between nano-scale device structures (used to define physical and chemical properties of materials with nanometre sensitivity) and the performance of micro-scale devices.</a:t>
            </a:r>
          </a:p>
          <a:p>
            <a:endParaRPr lang="en-GB" dirty="0"/>
          </a:p>
          <a:p>
            <a:r>
              <a:rPr lang="en-GB" dirty="0"/>
              <a:t>Final report has not been submitted yet but the results/impact so far is as followed;</a:t>
            </a:r>
          </a:p>
          <a:p>
            <a:r>
              <a:rPr lang="en-GB" dirty="0"/>
              <a:t>To ensure maximum impact the JRP-Consortium has formed very strong links with industry and </a:t>
            </a:r>
            <a:r>
              <a:rPr lang="en-GB"/>
              <a:t>other stakeholders. </a:t>
            </a:r>
            <a:r>
              <a:rPr lang="en-GB" dirty="0"/>
              <a:t>This has been done through an electronic quarterly newsletter (circulated to more than 70 stakeholders) and exchange of samples and measurements meetings.</a:t>
            </a:r>
          </a:p>
          <a:p>
            <a:endParaRPr lang="en-GB" dirty="0"/>
          </a:p>
          <a:p>
            <a:r>
              <a:rPr lang="en-GB" dirty="0"/>
              <a:t>An important way of making the metrology developed in this project available to industry is through input to standards. The JRP is engaging with the International Society of Automation power sources working group to contribute to standards for performance metrics for energy harvesters. ENG02 is also participating in International Energy Agency-Advanced Materials for Transportation Annex 3 thermoelectric measurements intercomparison and VAMAS new work item on </a:t>
            </a:r>
            <a:r>
              <a:rPr lang="en-GB" dirty="0" err="1"/>
              <a:t>thermoelectrics</a:t>
            </a:r>
            <a:r>
              <a:rPr lang="en-GB" dirty="0"/>
              <a:t>.</a:t>
            </a:r>
          </a:p>
          <a:p>
            <a:endParaRPr lang="en-GB" dirty="0"/>
          </a:p>
          <a:p>
            <a:r>
              <a:rPr lang="en-GB" dirty="0"/>
              <a:t>VAMAS (Versailles project on Advanced Materials And Standards)</a:t>
            </a:r>
          </a:p>
          <a:p>
            <a:endParaRPr lang="en-GB" dirty="0"/>
          </a:p>
        </p:txBody>
      </p:sp>
      <p:sp>
        <p:nvSpPr>
          <p:cNvPr id="4" name="Slide Number Placeholder 3"/>
          <p:cNvSpPr>
            <a:spLocks noGrp="1"/>
          </p:cNvSpPr>
          <p:nvPr>
            <p:ph type="sldNum" sz="quarter" idx="10"/>
          </p:nvPr>
        </p:nvSpPr>
        <p:spPr/>
        <p:txBody>
          <a:bodyPr/>
          <a:lstStyle/>
          <a:p>
            <a:pPr>
              <a:defRPr/>
            </a:pPr>
            <a:fld id="{E56573EE-664F-4684-A4A9-3529BA0868FD}" type="slidenum">
              <a:rPr lang="de-DE" smtClean="0"/>
              <a:pPr>
                <a:defRPr/>
              </a:pPr>
              <a:t>8</a:t>
            </a:fld>
            <a:endParaRPr lang="de-DE"/>
          </a:p>
        </p:txBody>
      </p:sp>
    </p:spTree>
    <p:extLst>
      <p:ext uri="{BB962C8B-B14F-4D97-AF65-F5344CB8AC3E}">
        <p14:creationId xmlns:p14="http://schemas.microsoft.com/office/powerpoint/2010/main" val="1583249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improved infrastructure</a:t>
            </a:r>
            <a:r>
              <a:rPr lang="en-GB" baseline="0" dirty="0" smtClean="0"/>
              <a:t> for Liquefied Natural Gas is one of the priorities of the EC integrated energy policy, which has been motivated by the need to ensure a more diversified and secure energy supply and fair and open trade in natural gas.</a:t>
            </a:r>
          </a:p>
          <a:p>
            <a:endParaRPr lang="en-GB" baseline="0" dirty="0" smtClean="0"/>
          </a:p>
          <a:p>
            <a:r>
              <a:rPr lang="en-GB" baseline="0" dirty="0" smtClean="0"/>
              <a:t>The growing importance of the LNG market creates an urgent need to build a metrological infrastructure to provide industry and society with accurate and reliable LNG measurements.</a:t>
            </a:r>
          </a:p>
          <a:p>
            <a:endParaRPr lang="en-GB" baseline="0" dirty="0" smtClean="0"/>
          </a:p>
          <a:p>
            <a:r>
              <a:rPr lang="en-GB" baseline="0" dirty="0" smtClean="0"/>
              <a:t>The overall objective of the project is to contribute to a significant reduction of uncertainty in the determination of transferred energy in LNG custody transfer processes. Some of the specific objectives including developing traceability for LNG flow meters, improving LNG composition measurement systems, and contributing to guidelines/standards.</a:t>
            </a:r>
          </a:p>
          <a:p>
            <a:endParaRPr lang="en-GB" baseline="0" dirty="0" smtClean="0"/>
          </a:p>
          <a:p>
            <a:r>
              <a:rPr lang="en-GB" dirty="0"/>
              <a:t>A prototype flow metering standard has been built and tested at different air flows and pressures. This will lead to the first step in primary standards in traceability for LNG flow meters. The availability of certified LNG flow meters will be also very important for the development of LNG as transport fuel. This new market is expected to become a huge economic factor in Europe and will have positive effects on the environment. </a:t>
            </a:r>
          </a:p>
          <a:p>
            <a:endParaRPr lang="en-GB" dirty="0"/>
          </a:p>
          <a:p>
            <a:r>
              <a:rPr lang="en-GB" dirty="0"/>
              <a:t>Presentations and reports have been exchanged with ISO TC67/WG10 and ISP TC19, WELMEC WG10 and with the GIIGNL technical standing group. ENG03 has also succeeded in the incorporation of a dynamic flow measurement section in the ISO 10976 standard.</a:t>
            </a:r>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56573EE-664F-4684-A4A9-3529BA0868FD}" type="slidenum">
              <a:rPr lang="de-DE" smtClean="0"/>
              <a:pPr>
                <a:defRPr/>
              </a:pPr>
              <a:t>9</a:t>
            </a:fld>
            <a:endParaRPr lang="de-DE"/>
          </a:p>
        </p:txBody>
      </p:sp>
    </p:spTree>
    <p:extLst>
      <p:ext uri="{BB962C8B-B14F-4D97-AF65-F5344CB8AC3E}">
        <p14:creationId xmlns:p14="http://schemas.microsoft.com/office/powerpoint/2010/main" val="331551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RP Title page">
    <p:spTree>
      <p:nvGrpSpPr>
        <p:cNvPr id="1" name=""/>
        <p:cNvGrpSpPr/>
        <p:nvPr/>
      </p:nvGrpSpPr>
      <p:grpSpPr>
        <a:xfrm>
          <a:off x="0" y="0"/>
          <a:ext cx="0" cy="0"/>
          <a:chOff x="0" y="0"/>
          <a:chExt cx="0" cy="0"/>
        </a:xfrm>
      </p:grpSpPr>
      <p:sp>
        <p:nvSpPr>
          <p:cNvPr id="4" name="Rectangle 1029"/>
          <p:cNvSpPr>
            <a:spLocks noGrp="1"/>
          </p:cNvSpPr>
          <p:nvPr>
            <p:ph type="ctrTitle" idx="4294967295"/>
          </p:nvPr>
        </p:nvSpPr>
        <p:spPr>
          <a:xfrm>
            <a:off x="685800" y="1557338"/>
            <a:ext cx="7772400" cy="2043112"/>
          </a:xfrm>
        </p:spPr>
        <p:txBody>
          <a:bodyPr/>
          <a:lstStyle/>
          <a:p>
            <a:endParaRPr lang="en-GB" dirty="0" smtClean="0"/>
          </a:p>
        </p:txBody>
      </p:sp>
      <p:sp>
        <p:nvSpPr>
          <p:cNvPr id="5" name="Rectangle 1030"/>
          <p:cNvSpPr>
            <a:spLocks noGrp="1"/>
          </p:cNvSpPr>
          <p:nvPr>
            <p:ph type="subTitle" idx="4294967295"/>
          </p:nvPr>
        </p:nvSpPr>
        <p:spPr>
          <a:xfrm>
            <a:off x="1371600" y="3886200"/>
            <a:ext cx="6400800" cy="1752600"/>
          </a:xfrm>
          <a:prstGeom prst="rect">
            <a:avLst/>
          </a:prstGeom>
        </p:spPr>
        <p:txBody>
          <a:bodyPr/>
          <a:lstStyle/>
          <a:p>
            <a:endParaRPr lang="en-GB" dirty="0" smtClean="0"/>
          </a:p>
        </p:txBody>
      </p:sp>
      <p:sp>
        <p:nvSpPr>
          <p:cNvPr id="6" name="Footer Placeholder 2"/>
          <p:cNvSpPr>
            <a:spLocks noGrp="1"/>
          </p:cNvSpPr>
          <p:nvPr>
            <p:ph type="ftr" sz="quarter" idx="10"/>
          </p:nvPr>
        </p:nvSpPr>
        <p:spPr/>
        <p:txBody>
          <a:bodyPr/>
          <a:lstStyle>
            <a:lvl1pPr>
              <a:defRPr/>
            </a:lvl1pPr>
          </a:lstStyle>
          <a:p>
            <a:pPr>
              <a:defRPr/>
            </a:pPr>
            <a:r>
              <a:rPr lang="en-GB" dirty="0" smtClean="0"/>
              <a:t>E2C Conference_EMRP_Budapest 13</a:t>
            </a:r>
            <a:endParaRPr lang="en-GB" dirty="0"/>
          </a:p>
        </p:txBody>
      </p:sp>
    </p:spTree>
    <p:extLst>
      <p:ext uri="{BB962C8B-B14F-4D97-AF65-F5344CB8AC3E}">
        <p14:creationId xmlns:p14="http://schemas.microsoft.com/office/powerpoint/2010/main" val="84242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RP bullets">
    <p:spTree>
      <p:nvGrpSpPr>
        <p:cNvPr id="1" name=""/>
        <p:cNvGrpSpPr/>
        <p:nvPr/>
      </p:nvGrpSpPr>
      <p:grpSpPr>
        <a:xfrm>
          <a:off x="0" y="0"/>
          <a:ext cx="0" cy="0"/>
          <a:chOff x="0" y="0"/>
          <a:chExt cx="0" cy="0"/>
        </a:xfrm>
      </p:grpSpPr>
      <p:sp>
        <p:nvSpPr>
          <p:cNvPr id="4" name="Rechteck 5"/>
          <p:cNvSpPr/>
          <p:nvPr userDrawn="1"/>
        </p:nvSpPr>
        <p:spPr>
          <a:xfrm>
            <a:off x="0" y="0"/>
            <a:ext cx="7572375" cy="7858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5" name="Picture 21" descr="EURAMET-Logo_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375" y="0"/>
            <a:ext cx="15716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9"/>
          <p:cNvSpPr/>
          <p:nvPr userDrawn="1"/>
        </p:nvSpPr>
        <p:spPr>
          <a:xfrm>
            <a:off x="7000875" y="6357938"/>
            <a:ext cx="2143125" cy="5000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Rechteck 10"/>
          <p:cNvSpPr/>
          <p:nvPr userDrawn="1"/>
        </p:nvSpPr>
        <p:spPr>
          <a:xfrm>
            <a:off x="0" y="6357938"/>
            <a:ext cx="2143125" cy="5000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8" name="Picture 1039" descr="EMRP_EU smal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1400" y="6350000"/>
            <a:ext cx="1441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317339" y="1124744"/>
            <a:ext cx="8509322" cy="504056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itle 12"/>
          <p:cNvSpPr>
            <a:spLocks noGrp="1"/>
          </p:cNvSpPr>
          <p:nvPr>
            <p:ph type="title"/>
          </p:nvPr>
        </p:nvSpPr>
        <p:spPr>
          <a:xfrm>
            <a:off x="0" y="3894"/>
            <a:ext cx="7543800" cy="762000"/>
          </a:xfrm>
        </p:spPr>
        <p:txBody>
          <a:bodyPr/>
          <a:lstStyle/>
          <a:p>
            <a:r>
              <a:rPr lang="en-US" smtClean="0"/>
              <a:t>Click to edit Master title style</a:t>
            </a:r>
            <a:endParaRPr lang="en-GB"/>
          </a:p>
        </p:txBody>
      </p:sp>
      <p:sp>
        <p:nvSpPr>
          <p:cNvPr id="9" name="Footer Placeholder 2"/>
          <p:cNvSpPr>
            <a:spLocks noGrp="1"/>
          </p:cNvSpPr>
          <p:nvPr>
            <p:ph type="ftr" sz="quarter" idx="12"/>
          </p:nvPr>
        </p:nvSpPr>
        <p:spPr/>
        <p:txBody>
          <a:bodyPr/>
          <a:lstStyle>
            <a:lvl1pPr>
              <a:defRPr sz="1200" dirty="0" smtClean="0"/>
            </a:lvl1pPr>
          </a:lstStyle>
          <a:p>
            <a:pPr>
              <a:defRPr/>
            </a:pPr>
            <a:r>
              <a:rPr lang="en-GB" dirty="0" smtClean="0"/>
              <a:t>E2C Conference_EMRP_Budapest 13</a:t>
            </a:r>
            <a:endParaRPr lang="en-GB" dirty="0"/>
          </a:p>
        </p:txBody>
      </p:sp>
    </p:spTree>
    <p:extLst>
      <p:ext uri="{BB962C8B-B14F-4D97-AF65-F5344CB8AC3E}">
        <p14:creationId xmlns:p14="http://schemas.microsoft.com/office/powerpoint/2010/main" val="98152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RP 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4" name="Footer Placeholder 2"/>
          <p:cNvSpPr>
            <a:spLocks noGrp="1"/>
          </p:cNvSpPr>
          <p:nvPr>
            <p:ph type="ftr" sz="quarter" idx="10"/>
          </p:nvPr>
        </p:nvSpPr>
        <p:spPr/>
        <p:txBody>
          <a:bodyPr/>
          <a:lstStyle>
            <a:lvl1pPr>
              <a:defRPr/>
            </a:lvl1pPr>
          </a:lstStyle>
          <a:p>
            <a:pPr>
              <a:defRPr/>
            </a:pPr>
            <a:r>
              <a:rPr lang="en-GB" dirty="0" smtClean="0"/>
              <a:t>E2C Conference_EMRP_Budapest 13</a:t>
            </a:r>
            <a:endParaRPr lang="en-GB" dirty="0"/>
          </a:p>
        </p:txBody>
      </p:sp>
    </p:spTree>
    <p:extLst>
      <p:ext uri="{BB962C8B-B14F-4D97-AF65-F5344CB8AC3E}">
        <p14:creationId xmlns:p14="http://schemas.microsoft.com/office/powerpoint/2010/main" val="404769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hteck 4"/>
          <p:cNvSpPr/>
          <p:nvPr userDrawn="1"/>
        </p:nvSpPr>
        <p:spPr>
          <a:xfrm>
            <a:off x="2214563" y="6357938"/>
            <a:ext cx="4714875" cy="5000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 name="Rechteck 5"/>
          <p:cNvSpPr/>
          <p:nvPr userDrawn="1"/>
        </p:nvSpPr>
        <p:spPr>
          <a:xfrm>
            <a:off x="0" y="0"/>
            <a:ext cx="9144000" cy="7858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4" name="Picture 21" descr="EURAMET-Logo_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375" y="0"/>
            <a:ext cx="15716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9"/>
          <p:cNvSpPr/>
          <p:nvPr userDrawn="1"/>
        </p:nvSpPr>
        <p:spPr>
          <a:xfrm>
            <a:off x="7000875" y="6357938"/>
            <a:ext cx="2143125" cy="5000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Rechteck 10"/>
          <p:cNvSpPr/>
          <p:nvPr userDrawn="1"/>
        </p:nvSpPr>
        <p:spPr>
          <a:xfrm>
            <a:off x="0" y="6357938"/>
            <a:ext cx="2143125" cy="5000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hc"/>
          <p:cNvSpPr txBox="1">
            <a:spLocks noChangeArrowheads="1"/>
          </p:cNvSpPr>
          <p:nvPr userDrawn="1"/>
        </p:nvSpPr>
        <p:spPr bwMode="auto">
          <a:xfrm>
            <a:off x="0" y="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GB"/>
          </a:p>
        </p:txBody>
      </p:sp>
      <p:sp>
        <p:nvSpPr>
          <p:cNvPr id="8" name="fc"/>
          <p:cNvSpPr txBox="1">
            <a:spLocks noChangeArrowheads="1"/>
          </p:cNvSpPr>
          <p:nvPr userDrawn="1"/>
        </p:nvSpPr>
        <p:spPr bwMode="auto">
          <a:xfrm>
            <a:off x="0" y="64912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GB"/>
          </a:p>
        </p:txBody>
      </p:sp>
      <p:pic>
        <p:nvPicPr>
          <p:cNvPr id="9" name="Picture 1039" descr="EMRP_EU smal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91400" y="6350000"/>
            <a:ext cx="1441450" cy="508000"/>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3"/>
          <p:cNvSpPr>
            <a:spLocks noGrp="1"/>
          </p:cNvSpPr>
          <p:nvPr>
            <p:ph type="sldNum" sz="quarter" idx="10"/>
          </p:nvPr>
        </p:nvSpPr>
        <p:spPr>
          <a:xfrm>
            <a:off x="381000" y="6400800"/>
            <a:ext cx="1114425" cy="365125"/>
          </a:xfrm>
          <a:prstGeom prst="rect">
            <a:avLst/>
          </a:prstGeom>
        </p:spPr>
        <p:txBody>
          <a:bodyPr/>
          <a:lstStyle>
            <a:lvl1pPr>
              <a:defRPr/>
            </a:lvl1pPr>
          </a:lstStyle>
          <a:p>
            <a:fld id="{7773BEE0-4719-4AE1-B3BC-988562081F5A}" type="slidenum">
              <a:rPr lang="de-DE"/>
              <a:pPr/>
              <a:t>‹#›</a:t>
            </a:fld>
            <a:endParaRPr lang="de-DE"/>
          </a:p>
        </p:txBody>
      </p:sp>
      <p:sp>
        <p:nvSpPr>
          <p:cNvPr id="11" name="Rectangle 1036"/>
          <p:cNvSpPr>
            <a:spLocks noGrp="1" noChangeArrowheads="1"/>
          </p:cNvSpPr>
          <p:nvPr>
            <p:ph type="ftr" sz="quarter" idx="11"/>
          </p:nvPr>
        </p:nvSpPr>
        <p:spPr/>
        <p:txBody>
          <a:bodyPr/>
          <a:lstStyle>
            <a:lvl1pPr>
              <a:defRPr/>
            </a:lvl1pPr>
          </a:lstStyle>
          <a:p>
            <a:r>
              <a:rPr lang="en-GB" dirty="0" smtClean="0"/>
              <a:t>E2C Conference_EMRP_Budapest 13</a:t>
            </a:r>
            <a:endParaRPr lang="en-GB" dirty="0"/>
          </a:p>
        </p:txBody>
      </p:sp>
    </p:spTree>
    <p:extLst>
      <p:ext uri="{BB962C8B-B14F-4D97-AF65-F5344CB8AC3E}">
        <p14:creationId xmlns:p14="http://schemas.microsoft.com/office/powerpoint/2010/main" val="2889716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hteck 4"/>
          <p:cNvSpPr/>
          <p:nvPr userDrawn="1"/>
        </p:nvSpPr>
        <p:spPr>
          <a:xfrm>
            <a:off x="2214563" y="6357938"/>
            <a:ext cx="4714875" cy="5000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9" name="Rechteck 9"/>
          <p:cNvSpPr/>
          <p:nvPr userDrawn="1"/>
        </p:nvSpPr>
        <p:spPr>
          <a:xfrm>
            <a:off x="7000875" y="6357938"/>
            <a:ext cx="2143125" cy="5000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28" name="Titelplatzhalter 1"/>
          <p:cNvSpPr>
            <a:spLocks noGrp="1"/>
          </p:cNvSpPr>
          <p:nvPr>
            <p:ph type="title"/>
          </p:nvPr>
        </p:nvSpPr>
        <p:spPr bwMode="auto">
          <a:xfrm>
            <a:off x="0" y="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Title</a:t>
            </a:r>
          </a:p>
        </p:txBody>
      </p:sp>
      <p:sp>
        <p:nvSpPr>
          <p:cNvPr id="1029" name="hc"/>
          <p:cNvSpPr txBox="1">
            <a:spLocks noChangeArrowheads="1"/>
          </p:cNvSpPr>
          <p:nvPr userDrawn="1"/>
        </p:nvSpPr>
        <p:spPr bwMode="auto">
          <a:xfrm>
            <a:off x="0" y="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0" lang="en-GB" sz="1000" b="0" i="0" u="none" baseline="0">
              <a:solidFill>
                <a:srgbClr val="7F7F7F"/>
              </a:solidFill>
              <a:latin typeface="Arial"/>
            </a:endParaRPr>
          </a:p>
        </p:txBody>
      </p:sp>
      <p:sp>
        <p:nvSpPr>
          <p:cNvPr id="1030" name="fc"/>
          <p:cNvSpPr txBox="1">
            <a:spLocks noChangeArrowheads="1"/>
          </p:cNvSpPr>
          <p:nvPr userDrawn="1"/>
        </p:nvSpPr>
        <p:spPr bwMode="auto">
          <a:xfrm>
            <a:off x="0" y="6491288"/>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0" lang="en-GB" sz="1000" b="0" i="0" u="none" baseline="0">
              <a:solidFill>
                <a:srgbClr val="7F7F7F"/>
              </a:solidFill>
              <a:latin typeface="Arial"/>
            </a:endParaRPr>
          </a:p>
        </p:txBody>
      </p:sp>
      <p:pic>
        <p:nvPicPr>
          <p:cNvPr id="1031" name="Picture 21" descr="EURAMET-Logo_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72375" y="0"/>
            <a:ext cx="15716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hteck 5"/>
          <p:cNvSpPr/>
          <p:nvPr userDrawn="1"/>
        </p:nvSpPr>
        <p:spPr>
          <a:xfrm>
            <a:off x="0" y="0"/>
            <a:ext cx="7572375" cy="7858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1033" name="Picture 1039" descr="EMRP_EU small"/>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91400" y="6350000"/>
            <a:ext cx="1441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hteck 10"/>
          <p:cNvSpPr/>
          <p:nvPr userDrawn="1"/>
        </p:nvSpPr>
        <p:spPr>
          <a:xfrm>
            <a:off x="0" y="6357938"/>
            <a:ext cx="2143125" cy="5000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 name="Rechteck 10"/>
          <p:cNvSpPr/>
          <p:nvPr userDrawn="1"/>
        </p:nvSpPr>
        <p:spPr>
          <a:xfrm>
            <a:off x="7938" y="6350000"/>
            <a:ext cx="2143125" cy="5000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4" name="Footer Placeholder 2"/>
          <p:cNvSpPr>
            <a:spLocks noGrp="1"/>
          </p:cNvSpPr>
          <p:nvPr>
            <p:ph type="ftr" sz="quarter" idx="3"/>
          </p:nvPr>
        </p:nvSpPr>
        <p:spPr>
          <a:xfrm>
            <a:off x="2209800" y="6400800"/>
            <a:ext cx="4724400" cy="457200"/>
          </a:xfrm>
          <a:prstGeom prst="rect">
            <a:avLst/>
          </a:prstGeom>
        </p:spPr>
        <p:txBody>
          <a:bodyPr/>
          <a:lstStyle>
            <a:lvl1pPr>
              <a:defRPr sz="1200" dirty="0" smtClean="0"/>
            </a:lvl1pPr>
          </a:lstStyle>
          <a:p>
            <a:pPr>
              <a:defRPr/>
            </a:pPr>
            <a:r>
              <a:rPr lang="en-GB" dirty="0" smtClean="0"/>
              <a:t>E2C Conference_EMRP_Budapest 13</a:t>
            </a:r>
            <a:endParaRPr lang="en-GB" dirty="0"/>
          </a:p>
        </p:txBody>
      </p:sp>
    </p:spTree>
  </p:cSld>
  <p:clrMap bg1="lt1" tx1="dk1" bg2="lt2" tx2="dk2" accent1="accent1" accent2="accent2" accent3="accent3" accent4="accent4" accent5="accent5" accent6="accent6" hlink="hlink" folHlink="folHlink"/>
  <p:sldLayoutIdLst>
    <p:sldLayoutId id="2147483667" r:id="rId1"/>
    <p:sldLayoutId id="2147483669" r:id="rId2"/>
    <p:sldLayoutId id="2147483668" r:id="rId3"/>
    <p:sldLayoutId id="2147483670" r:id="rId4"/>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euramet.or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mailto:emrpA169@npl.co.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p:cNvSpPr>
          <p:nvPr>
            <p:ph type="subTitle" idx="4294967295"/>
          </p:nvPr>
        </p:nvSpPr>
        <p:spPr bwMode="auto">
          <a:xfrm>
            <a:off x="1371600" y="4556720"/>
            <a:ext cx="640080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buFont typeface="Arial" pitchFamily="34" charset="0"/>
              <a:buNone/>
            </a:pPr>
            <a:r>
              <a:rPr lang="en-GB" dirty="0" smtClean="0"/>
              <a:t>Katherine Wilson</a:t>
            </a:r>
          </a:p>
          <a:p>
            <a:pPr marL="0" indent="0" algn="ctr" eaLnBrk="1" hangingPunct="1">
              <a:buFont typeface="Arial" pitchFamily="34" charset="0"/>
              <a:buNone/>
            </a:pPr>
            <a:r>
              <a:rPr lang="en-GB" dirty="0" smtClean="0"/>
              <a:t>EMRP Project Officer</a:t>
            </a:r>
          </a:p>
        </p:txBody>
      </p:sp>
      <p:sp>
        <p:nvSpPr>
          <p:cNvPr id="3076" name="Rectangle 4"/>
          <p:cNvSpPr>
            <a:spLocks noGrp="1"/>
          </p:cNvSpPr>
          <p:nvPr>
            <p:ph type="ctrTitle" idx="4294967295"/>
          </p:nvPr>
        </p:nvSpPr>
        <p:spPr>
          <a:xfrm>
            <a:off x="685800" y="1557338"/>
            <a:ext cx="7772400" cy="2043112"/>
          </a:xfrm>
        </p:spPr>
        <p:txBody>
          <a:bodyPr/>
          <a:lstStyle/>
          <a:p>
            <a:pPr eaLnBrk="1" hangingPunct="1"/>
            <a:r>
              <a:rPr lang="en-GB" b="1" dirty="0" smtClean="0">
                <a:solidFill>
                  <a:schemeClr val="tx2"/>
                </a:solidFill>
              </a:rPr>
              <a:t>The European Metrology Research Programme (EMRP)</a:t>
            </a:r>
          </a:p>
        </p:txBody>
      </p:sp>
      <p:sp>
        <p:nvSpPr>
          <p:cNvPr id="2" name="Footer Placeholder 1"/>
          <p:cNvSpPr>
            <a:spLocks noGrp="1"/>
          </p:cNvSpPr>
          <p:nvPr>
            <p:ph type="ftr" sz="quarter" idx="10"/>
          </p:nvPr>
        </p:nvSpPr>
        <p:spPr/>
        <p:txBody>
          <a:bodyPr/>
          <a:lstStyle/>
          <a:p>
            <a:pPr>
              <a:defRPr/>
            </a:pPr>
            <a:r>
              <a:rPr lang="en-GB" dirty="0" smtClean="0"/>
              <a:t>E2C Conference_EMRP_Budapest 13</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0" y="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en-GB" dirty="0" smtClean="0">
                <a:latin typeface="Calibri" pitchFamily="34" charset="0"/>
              </a:rPr>
              <a:t>ENG04 </a:t>
            </a:r>
            <a:r>
              <a:rPr lang="en-GB" dirty="0" err="1" smtClean="0">
                <a:latin typeface="Calibri" pitchFamily="34" charset="0"/>
              </a:rPr>
              <a:t>SmartGrid</a:t>
            </a:r>
            <a:endParaRPr lang="en-GB" dirty="0" smtClean="0">
              <a:latin typeface="Calibri" pitchFamily="34" charset="0"/>
            </a:endParaRPr>
          </a:p>
        </p:txBody>
      </p:sp>
      <p:pic>
        <p:nvPicPr>
          <p:cNvPr id="3074" name="Picture 2" descr="C:\Users\kcw\AppData\Local\Microsoft\Windows\Temporary Internet Files\Content.Outlook\CJPUIQ70\Energy.JPG"/>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b="10362"/>
          <a:stretch/>
        </p:blipFill>
        <p:spPr bwMode="auto">
          <a:xfrm flipH="1">
            <a:off x="-1" y="836712"/>
            <a:ext cx="9128753" cy="54528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p:cNvSpPr>
          <p:nvPr/>
        </p:nvSpPr>
        <p:spPr>
          <a:xfrm>
            <a:off x="179512" y="864304"/>
            <a:ext cx="8712968" cy="543576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latin typeface="Calibri" pitchFamily="34" charset="0"/>
              </a:rPr>
              <a:t>Background</a:t>
            </a:r>
          </a:p>
          <a:p>
            <a:pPr marL="342000" indent="-342000"/>
            <a:r>
              <a:rPr lang="en-GB" sz="2400" dirty="0" smtClean="0">
                <a:latin typeface="Calibri" pitchFamily="34" charset="0"/>
              </a:rPr>
              <a:t>In </a:t>
            </a:r>
            <a:r>
              <a:rPr lang="en-GB" sz="2400" dirty="0">
                <a:latin typeface="Calibri" pitchFamily="34" charset="0"/>
              </a:rPr>
              <a:t>a</a:t>
            </a:r>
            <a:r>
              <a:rPr lang="en-GB" sz="2400" dirty="0" smtClean="0">
                <a:latin typeface="Calibri" pitchFamily="34" charset="0"/>
              </a:rPr>
              <a:t>ctive systems, with bi-directional energy flow, stability and quality more difficult to achieve</a:t>
            </a:r>
          </a:p>
          <a:p>
            <a:pPr marL="342000" indent="-342000"/>
            <a:r>
              <a:rPr lang="en-GB" sz="2400" dirty="0" smtClean="0">
                <a:latin typeface="Calibri" pitchFamily="34" charset="0"/>
              </a:rPr>
              <a:t>Environmental issues and diminishing energy supplies</a:t>
            </a:r>
            <a:endParaRPr lang="en-GB" sz="2400" dirty="0">
              <a:latin typeface="Calibri" pitchFamily="34" charset="0"/>
            </a:endParaRPr>
          </a:p>
          <a:p>
            <a:pPr marL="0" indent="0">
              <a:buNone/>
            </a:pPr>
            <a:r>
              <a:rPr lang="en-GB" sz="2400" b="1" dirty="0" smtClean="0">
                <a:latin typeface="Calibri" pitchFamily="34" charset="0"/>
              </a:rPr>
              <a:t>Objective</a:t>
            </a:r>
          </a:p>
          <a:p>
            <a:r>
              <a:rPr lang="en-GB" sz="2400" dirty="0" smtClean="0"/>
              <a:t>To </a:t>
            </a:r>
            <a:r>
              <a:rPr lang="en-GB" sz="2400" dirty="0"/>
              <a:t>improve </a:t>
            </a:r>
            <a:r>
              <a:rPr lang="en-GB" sz="2400" dirty="0" smtClean="0"/>
              <a:t>the accuracy </a:t>
            </a:r>
            <a:r>
              <a:rPr lang="en-GB" sz="2400" dirty="0"/>
              <a:t>of </a:t>
            </a:r>
            <a:r>
              <a:rPr lang="en-GB" sz="2400" dirty="0" smtClean="0"/>
              <a:t>on‐site measurements</a:t>
            </a:r>
            <a:r>
              <a:rPr lang="en-GB" sz="2400" dirty="0"/>
              <a:t>, vital </a:t>
            </a:r>
            <a:r>
              <a:rPr lang="en-GB" sz="2400" dirty="0" smtClean="0"/>
              <a:t>for maintaining </a:t>
            </a:r>
            <a:r>
              <a:rPr lang="en-GB" sz="2400" dirty="0"/>
              <a:t>the quality </a:t>
            </a:r>
            <a:r>
              <a:rPr lang="en-GB" sz="2400" dirty="0" smtClean="0"/>
              <a:t>of electricity </a:t>
            </a:r>
            <a:r>
              <a:rPr lang="en-GB" sz="2400" dirty="0"/>
              <a:t>supply and </a:t>
            </a:r>
            <a:r>
              <a:rPr lang="en-GB" sz="2400" dirty="0" smtClean="0"/>
              <a:t>developing smart </a:t>
            </a:r>
            <a:r>
              <a:rPr lang="en-GB" sz="2400" dirty="0"/>
              <a:t>grids capable of </a:t>
            </a:r>
            <a:r>
              <a:rPr lang="en-GB" sz="2400" dirty="0" smtClean="0"/>
              <a:t>dealing with </a:t>
            </a:r>
            <a:r>
              <a:rPr lang="en-GB" sz="2400" dirty="0"/>
              <a:t>decentralised </a:t>
            </a:r>
            <a:r>
              <a:rPr lang="en-GB" sz="2400" dirty="0" smtClean="0"/>
              <a:t>electricity production.</a:t>
            </a:r>
          </a:p>
          <a:p>
            <a:pPr marL="0" indent="0">
              <a:buNone/>
            </a:pPr>
            <a:r>
              <a:rPr lang="en-GB" sz="2400" b="1" dirty="0" smtClean="0">
                <a:latin typeface="Calibri" pitchFamily="34" charset="0"/>
              </a:rPr>
              <a:t>Impact </a:t>
            </a:r>
          </a:p>
          <a:p>
            <a:pPr marL="342000" lvl="1" indent="-342000">
              <a:buFont typeface="Arial" panose="020B0604020202020204" pitchFamily="34" charset="0"/>
              <a:buChar char="•"/>
            </a:pPr>
            <a:r>
              <a:rPr lang="en-GB" sz="2400" dirty="0" smtClean="0">
                <a:latin typeface="Calibri" pitchFamily="34" charset="0"/>
              </a:rPr>
              <a:t>Newly developed “metrology” digitisers – used throughout EU</a:t>
            </a:r>
          </a:p>
          <a:p>
            <a:pPr marL="342000" lvl="1" indent="-342000">
              <a:buFont typeface="Arial" panose="020B0604020202020204" pitchFamily="34" charset="0"/>
              <a:buChar char="•"/>
            </a:pPr>
            <a:r>
              <a:rPr lang="en-GB" sz="2400" dirty="0" smtClean="0"/>
              <a:t>Stakeholder </a:t>
            </a:r>
            <a:r>
              <a:rPr lang="en-GB" sz="2400" dirty="0"/>
              <a:t>n</a:t>
            </a:r>
            <a:r>
              <a:rPr lang="en-GB" sz="2400" dirty="0" smtClean="0"/>
              <a:t>etwork </a:t>
            </a:r>
            <a:r>
              <a:rPr lang="en-GB" sz="2400" dirty="0"/>
              <a:t>for future energy </a:t>
            </a:r>
            <a:r>
              <a:rPr lang="en-GB" sz="2400" dirty="0" smtClean="0"/>
              <a:t>supply </a:t>
            </a:r>
          </a:p>
          <a:p>
            <a:pPr marL="342000" lvl="1" indent="-342000">
              <a:buFont typeface="Arial" panose="020B0604020202020204" pitchFamily="34" charset="0"/>
              <a:buChar char="•"/>
            </a:pPr>
            <a:r>
              <a:rPr lang="en-GB" sz="2400" dirty="0" smtClean="0">
                <a:latin typeface="Calibri" pitchFamily="34" charset="0"/>
              </a:rPr>
              <a:t>Industry and consumer – energy meters</a:t>
            </a:r>
          </a:p>
        </p:txBody>
      </p:sp>
      <p:sp>
        <p:nvSpPr>
          <p:cNvPr id="7" name="Footer Placeholder 6"/>
          <p:cNvSpPr>
            <a:spLocks noGrp="1"/>
          </p:cNvSpPr>
          <p:nvPr>
            <p:ph type="ftr" sz="quarter" idx="11"/>
          </p:nvPr>
        </p:nvSpPr>
        <p:spPr/>
        <p:txBody>
          <a:bodyPr/>
          <a:lstStyle/>
          <a:p>
            <a:r>
              <a:rPr lang="en-GB" dirty="0" smtClean="0"/>
              <a:t>E2C </a:t>
            </a:r>
            <a:r>
              <a:rPr lang="en-GB" dirty="0" err="1" smtClean="0"/>
              <a:t>Conference_EMRP_Budapest</a:t>
            </a:r>
            <a:r>
              <a:rPr lang="en-GB" dirty="0" smtClean="0"/>
              <a:t> </a:t>
            </a:r>
            <a:r>
              <a:rPr lang="en-GB" dirty="0" smtClean="0"/>
              <a:t>13</a:t>
            </a:r>
            <a:endParaRPr lang="en-GB" dirty="0"/>
          </a:p>
        </p:txBody>
      </p:sp>
    </p:spTree>
    <p:extLst>
      <p:ext uri="{BB962C8B-B14F-4D97-AF65-F5344CB8AC3E}">
        <p14:creationId xmlns:p14="http://schemas.microsoft.com/office/powerpoint/2010/main" val="407234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b="10133"/>
          <a:stretch/>
        </p:blipFill>
        <p:spPr bwMode="auto">
          <a:xfrm>
            <a:off x="-4558" y="840260"/>
            <a:ext cx="9148558" cy="546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p:cNvSpPr>
          <p:nvPr/>
        </p:nvSpPr>
        <p:spPr bwMode="auto">
          <a:xfrm>
            <a:off x="0" y="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en-GB" dirty="0" smtClean="0">
                <a:latin typeface="Calibri" pitchFamily="34" charset="0"/>
              </a:rPr>
              <a:t>ENG09 Biofuels</a:t>
            </a:r>
          </a:p>
        </p:txBody>
      </p:sp>
      <p:sp>
        <p:nvSpPr>
          <p:cNvPr id="4" name="Rectangle 3"/>
          <p:cNvSpPr txBox="1">
            <a:spLocks/>
          </p:cNvSpPr>
          <p:nvPr/>
        </p:nvSpPr>
        <p:spPr>
          <a:xfrm>
            <a:off x="191977" y="864974"/>
            <a:ext cx="8853277" cy="541038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latin typeface="Calibri" pitchFamily="34" charset="0"/>
              </a:rPr>
              <a:t>Background</a:t>
            </a:r>
          </a:p>
          <a:p>
            <a:pPr marL="342000" indent="-342000"/>
            <a:r>
              <a:rPr lang="en-GB" sz="2400" dirty="0" smtClean="0">
                <a:latin typeface="Calibri" pitchFamily="34" charset="0"/>
              </a:rPr>
              <a:t>Use of biofuels for transport promoted EU Directives</a:t>
            </a:r>
          </a:p>
          <a:p>
            <a:pPr marL="342000" indent="-342000"/>
            <a:r>
              <a:rPr lang="en-GB" sz="2400" dirty="0" smtClean="0">
                <a:latin typeface="Calibri" pitchFamily="34" charset="0"/>
              </a:rPr>
              <a:t>White </a:t>
            </a:r>
            <a:r>
              <a:rPr lang="en-GB" sz="2400" dirty="0">
                <a:latin typeface="Calibri" pitchFamily="34" charset="0"/>
              </a:rPr>
              <a:t>paper </a:t>
            </a:r>
            <a:r>
              <a:rPr lang="en-GB" sz="2400" dirty="0" smtClean="0">
                <a:latin typeface="Calibri" pitchFamily="34" charset="0"/>
              </a:rPr>
              <a:t>published by Tripartite Task Force (BR, EU, USA) highlighted series of biofuels specification between regions</a:t>
            </a:r>
            <a:endParaRPr lang="en-GB" sz="1800" dirty="0" smtClean="0">
              <a:latin typeface="Calibri" pitchFamily="34" charset="0"/>
            </a:endParaRPr>
          </a:p>
          <a:p>
            <a:pPr marL="0" indent="0">
              <a:buNone/>
            </a:pPr>
            <a:r>
              <a:rPr lang="en-GB" sz="2400" b="1" dirty="0" smtClean="0">
                <a:latin typeface="Calibri" pitchFamily="34" charset="0"/>
              </a:rPr>
              <a:t>Objective</a:t>
            </a:r>
          </a:p>
          <a:p>
            <a:r>
              <a:rPr lang="en-GB" sz="2400" dirty="0" smtClean="0"/>
              <a:t>To </a:t>
            </a:r>
            <a:r>
              <a:rPr lang="en-GB" sz="2400" dirty="0" smtClean="0"/>
              <a:t>provide </a:t>
            </a:r>
            <a:r>
              <a:rPr lang="en-GB" sz="2400" dirty="0" smtClean="0"/>
              <a:t>validated</a:t>
            </a:r>
            <a:r>
              <a:rPr lang="en-GB" sz="2400" dirty="0"/>
              <a:t>, reliable and </a:t>
            </a:r>
            <a:r>
              <a:rPr lang="en-GB" sz="2400" dirty="0" smtClean="0"/>
              <a:t>traceable methods </a:t>
            </a:r>
            <a:r>
              <a:rPr lang="en-GB" sz="2400" dirty="0"/>
              <a:t>to measure the </a:t>
            </a:r>
            <a:r>
              <a:rPr lang="en-GB" sz="2400" dirty="0" smtClean="0"/>
              <a:t>physical and </a:t>
            </a:r>
            <a:r>
              <a:rPr lang="en-GB" sz="2400" dirty="0"/>
              <a:t>chemical properties </a:t>
            </a:r>
            <a:r>
              <a:rPr lang="en-GB" sz="2400" dirty="0" smtClean="0"/>
              <a:t>of Biofuels</a:t>
            </a:r>
          </a:p>
          <a:p>
            <a:pPr lvl="1"/>
            <a:r>
              <a:rPr lang="en-GB" sz="2000" dirty="0" smtClean="0">
                <a:latin typeface="Calibri" pitchFamily="34" charset="0"/>
              </a:rPr>
              <a:t>Ref. methods for chemical/physical parameters and quality indicators</a:t>
            </a:r>
          </a:p>
          <a:p>
            <a:pPr lvl="1"/>
            <a:r>
              <a:rPr lang="en-GB" sz="2000" dirty="0" smtClean="0">
                <a:latin typeface="Calibri" pitchFamily="34" charset="0"/>
              </a:rPr>
              <a:t>Analytical tools for origin discrimination</a:t>
            </a:r>
          </a:p>
          <a:p>
            <a:pPr marL="0" indent="0">
              <a:buNone/>
            </a:pPr>
            <a:r>
              <a:rPr lang="en-GB" sz="2400" b="1" dirty="0">
                <a:latin typeface="Calibri" pitchFamily="34" charset="0"/>
              </a:rPr>
              <a:t>Impact </a:t>
            </a:r>
          </a:p>
          <a:p>
            <a:pPr marL="342000" lvl="1" indent="-342000">
              <a:buFont typeface="Arial" panose="020B0604020202020204" pitchFamily="34" charset="0"/>
              <a:buChar char="•"/>
            </a:pPr>
            <a:r>
              <a:rPr lang="en-GB" sz="2400" dirty="0">
                <a:latin typeface="Calibri" pitchFamily="34" charset="0"/>
              </a:rPr>
              <a:t>S</a:t>
            </a:r>
            <a:r>
              <a:rPr lang="en-GB" sz="2400" dirty="0" smtClean="0">
                <a:latin typeface="Calibri" pitchFamily="34" charset="0"/>
              </a:rPr>
              <a:t>takeholder workshops</a:t>
            </a:r>
          </a:p>
          <a:p>
            <a:pPr marL="342000" lvl="1" indent="-342000">
              <a:buFont typeface="Arial" panose="020B0604020202020204" pitchFamily="34" charset="0"/>
              <a:buChar char="•"/>
            </a:pPr>
            <a:r>
              <a:rPr lang="en-GB" sz="2400" dirty="0" smtClean="0">
                <a:latin typeface="Calibri" pitchFamily="34" charset="0"/>
              </a:rPr>
              <a:t>Active </a:t>
            </a:r>
            <a:r>
              <a:rPr lang="en-GB" sz="2400" dirty="0">
                <a:latin typeface="Calibri" pitchFamily="34" charset="0"/>
              </a:rPr>
              <a:t>participation in CEN/BSI/ISO standards, 20 presentations </a:t>
            </a:r>
            <a:r>
              <a:rPr lang="en-GB" sz="2400" dirty="0" smtClean="0">
                <a:latin typeface="Calibri" pitchFamily="34" charset="0"/>
              </a:rPr>
              <a:t>and </a:t>
            </a:r>
            <a:r>
              <a:rPr lang="en-GB" sz="2400" dirty="0">
                <a:latin typeface="Calibri" pitchFamily="34" charset="0"/>
              </a:rPr>
              <a:t>10 peer reviewed publications.</a:t>
            </a:r>
          </a:p>
          <a:p>
            <a:pPr lvl="1"/>
            <a:endParaRPr lang="en-GB" sz="2000" dirty="0" smtClean="0">
              <a:latin typeface="Calibri" pitchFamily="34" charset="0"/>
            </a:endParaRPr>
          </a:p>
          <a:p>
            <a:endParaRPr lang="en-GB" sz="2400" dirty="0" smtClean="0">
              <a:latin typeface="Calibri" pitchFamily="34" charset="0"/>
            </a:endParaRPr>
          </a:p>
        </p:txBody>
      </p:sp>
      <p:sp>
        <p:nvSpPr>
          <p:cNvPr id="5" name="Footer Placeholder 4"/>
          <p:cNvSpPr>
            <a:spLocks noGrp="1"/>
          </p:cNvSpPr>
          <p:nvPr>
            <p:ph type="ftr" sz="quarter" idx="11"/>
          </p:nvPr>
        </p:nvSpPr>
        <p:spPr/>
        <p:txBody>
          <a:bodyPr/>
          <a:lstStyle/>
          <a:p>
            <a:r>
              <a:rPr lang="en-GB" dirty="0" smtClean="0"/>
              <a:t>E2C Conference_EMRP_Budapest 13</a:t>
            </a:r>
            <a:endParaRPr lang="en-GB" dirty="0"/>
          </a:p>
        </p:txBody>
      </p:sp>
    </p:spTree>
    <p:extLst>
      <p:ext uri="{BB962C8B-B14F-4D97-AF65-F5344CB8AC3E}">
        <p14:creationId xmlns:p14="http://schemas.microsoft.com/office/powerpoint/2010/main" val="63336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idx="4294967295"/>
          </p:nvPr>
        </p:nvSpPr>
        <p:spPr/>
        <p:txBody>
          <a:bodyPr/>
          <a:lstStyle/>
          <a:p>
            <a:r>
              <a:rPr lang="en-GB" dirty="0" smtClean="0">
                <a:latin typeface="Calibri" pitchFamily="34" charset="0"/>
              </a:rPr>
              <a:t>EMPIR</a:t>
            </a:r>
          </a:p>
        </p:txBody>
      </p:sp>
      <p:sp>
        <p:nvSpPr>
          <p:cNvPr id="112643" name="Rectangle 3"/>
          <p:cNvSpPr>
            <a:spLocks noGrp="1"/>
          </p:cNvSpPr>
          <p:nvPr>
            <p:ph type="body" sz="half" idx="4294967295"/>
          </p:nvPr>
        </p:nvSpPr>
        <p:spPr>
          <a:xfrm>
            <a:off x="539552" y="1268536"/>
            <a:ext cx="8028892" cy="1080344"/>
          </a:xfrm>
          <a:prstGeom prst="rect">
            <a:avLst/>
          </a:prstGeom>
        </p:spPr>
        <p:txBody>
          <a:bodyPr/>
          <a:lstStyle/>
          <a:p>
            <a:pPr marL="0" indent="0" algn="ctr">
              <a:buNone/>
            </a:pPr>
            <a:r>
              <a:rPr lang="en-GB" sz="3600" dirty="0" smtClean="0"/>
              <a:t>European Metrology Programme for Innovation and Research (EMPIR)</a:t>
            </a:r>
            <a:endParaRPr lang="en-GB" sz="3600" dirty="0"/>
          </a:p>
        </p:txBody>
      </p:sp>
      <p:grpSp>
        <p:nvGrpSpPr>
          <p:cNvPr id="3" name="Group 2"/>
          <p:cNvGrpSpPr/>
          <p:nvPr/>
        </p:nvGrpSpPr>
        <p:grpSpPr>
          <a:xfrm>
            <a:off x="323528" y="3068736"/>
            <a:ext cx="8568952" cy="2232472"/>
            <a:chOff x="323528" y="2852712"/>
            <a:chExt cx="8568952" cy="223247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7" y="2852712"/>
              <a:ext cx="8424936" cy="1114425"/>
            </a:xfrm>
            <a:prstGeom prst="rect">
              <a:avLst/>
            </a:prstGeom>
          </p:spPr>
        </p:pic>
        <p:sp>
          <p:nvSpPr>
            <p:cNvPr id="6" name="Rectangle 3"/>
            <p:cNvSpPr txBox="1">
              <a:spLocks/>
            </p:cNvSpPr>
            <p:nvPr/>
          </p:nvSpPr>
          <p:spPr>
            <a:xfrm>
              <a:off x="323528" y="4004840"/>
              <a:ext cx="1793196" cy="108034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200" dirty="0" smtClean="0"/>
                <a:t>Fundamental Scientific Metrology</a:t>
              </a:r>
              <a:endParaRPr lang="en-GB" sz="2200" dirty="0"/>
            </a:p>
          </p:txBody>
        </p:sp>
        <p:sp>
          <p:nvSpPr>
            <p:cNvPr id="7" name="Rectangle 3"/>
            <p:cNvSpPr txBox="1">
              <a:spLocks/>
            </p:cNvSpPr>
            <p:nvPr/>
          </p:nvSpPr>
          <p:spPr>
            <a:xfrm>
              <a:off x="2195736" y="4004840"/>
              <a:ext cx="1793196" cy="108034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200" dirty="0" smtClean="0"/>
                <a:t>Grand Challenges</a:t>
              </a:r>
              <a:endParaRPr lang="en-GB" sz="2200" dirty="0"/>
            </a:p>
          </p:txBody>
        </p:sp>
        <p:sp>
          <p:nvSpPr>
            <p:cNvPr id="8" name="Rectangle 3"/>
            <p:cNvSpPr txBox="1">
              <a:spLocks/>
            </p:cNvSpPr>
            <p:nvPr/>
          </p:nvSpPr>
          <p:spPr>
            <a:xfrm>
              <a:off x="3635896" y="4004840"/>
              <a:ext cx="1793196" cy="108034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200" dirty="0" smtClean="0"/>
                <a:t>Innovation</a:t>
              </a:r>
              <a:endParaRPr lang="en-GB" sz="2200" dirty="0"/>
            </a:p>
          </p:txBody>
        </p:sp>
        <p:sp>
          <p:nvSpPr>
            <p:cNvPr id="9" name="Rectangle 3"/>
            <p:cNvSpPr txBox="1">
              <a:spLocks/>
            </p:cNvSpPr>
            <p:nvPr/>
          </p:nvSpPr>
          <p:spPr>
            <a:xfrm>
              <a:off x="5220072" y="4004840"/>
              <a:ext cx="1872208" cy="108034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200" dirty="0" smtClean="0"/>
                <a:t>Pre- and</a:t>
              </a:r>
            </a:p>
            <a:p>
              <a:pPr marL="0" indent="0">
                <a:buFont typeface="Arial" pitchFamily="34" charset="0"/>
                <a:buNone/>
              </a:pPr>
              <a:r>
                <a:rPr lang="en-GB" sz="2200" dirty="0" smtClean="0"/>
                <a:t>Co-normative research</a:t>
              </a:r>
              <a:endParaRPr lang="en-GB" sz="2200" dirty="0"/>
            </a:p>
          </p:txBody>
        </p:sp>
        <p:sp>
          <p:nvSpPr>
            <p:cNvPr id="10" name="Rectangle 3"/>
            <p:cNvSpPr txBox="1">
              <a:spLocks/>
            </p:cNvSpPr>
            <p:nvPr/>
          </p:nvSpPr>
          <p:spPr>
            <a:xfrm>
              <a:off x="7099284" y="4004840"/>
              <a:ext cx="1793196" cy="108034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200" dirty="0" smtClean="0"/>
                <a:t>Capacity Building</a:t>
              </a:r>
              <a:endParaRPr lang="en-GB" sz="2200" dirty="0"/>
            </a:p>
          </p:txBody>
        </p:sp>
      </p:grpSp>
      <p:sp>
        <p:nvSpPr>
          <p:cNvPr id="4" name="Footer Placeholder 3"/>
          <p:cNvSpPr>
            <a:spLocks noGrp="1"/>
          </p:cNvSpPr>
          <p:nvPr>
            <p:ph type="ftr" sz="quarter" idx="11"/>
          </p:nvPr>
        </p:nvSpPr>
        <p:spPr/>
        <p:txBody>
          <a:bodyPr/>
          <a:lstStyle/>
          <a:p>
            <a:r>
              <a:rPr lang="en-GB" dirty="0" smtClean="0"/>
              <a:t>E2C Conference_EMRP_Budapest 13</a:t>
            </a:r>
            <a:endParaRPr lang="en-GB" dirty="0"/>
          </a:p>
        </p:txBody>
      </p:sp>
    </p:spTree>
    <p:extLst>
      <p:ext uri="{BB962C8B-B14F-4D97-AF65-F5344CB8AC3E}">
        <p14:creationId xmlns:p14="http://schemas.microsoft.com/office/powerpoint/2010/main" val="265059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idx="4294967295"/>
          </p:nvPr>
        </p:nvSpPr>
        <p:spPr/>
        <p:txBody>
          <a:bodyPr/>
          <a:lstStyle/>
          <a:p>
            <a:r>
              <a:rPr lang="en-GB" dirty="0" smtClean="0">
                <a:latin typeface="Calibri" pitchFamily="34" charset="0"/>
              </a:rPr>
              <a:t>Questions?</a:t>
            </a:r>
          </a:p>
        </p:txBody>
      </p:sp>
      <p:sp>
        <p:nvSpPr>
          <p:cNvPr id="109571" name="Rectangle 3"/>
          <p:cNvSpPr>
            <a:spLocks noGrp="1"/>
          </p:cNvSpPr>
          <p:nvPr>
            <p:ph type="body" idx="4294967295"/>
          </p:nvPr>
        </p:nvSpPr>
        <p:spPr>
          <a:xfrm>
            <a:off x="381000" y="990600"/>
            <a:ext cx="8305800" cy="5105400"/>
          </a:xfrm>
          <a:prstGeom prst="rect">
            <a:avLst/>
          </a:prstGeom>
        </p:spPr>
        <p:txBody>
          <a:bodyPr/>
          <a:lstStyle/>
          <a:p>
            <a:pPr marL="0" indent="0">
              <a:spcBef>
                <a:spcPct val="50000"/>
              </a:spcBef>
              <a:buNone/>
            </a:pPr>
            <a:endParaRPr lang="en-GB" sz="3600" dirty="0" smtClean="0">
              <a:latin typeface="Calibri" pitchFamily="34" charset="0"/>
              <a:hlinkClick r:id="rId3"/>
            </a:endParaRPr>
          </a:p>
          <a:p>
            <a:pPr marL="0" indent="0">
              <a:spcBef>
                <a:spcPct val="50000"/>
              </a:spcBef>
              <a:buNone/>
            </a:pPr>
            <a:r>
              <a:rPr lang="en-GB" sz="3600" dirty="0" smtClean="0">
                <a:latin typeface="Calibri" pitchFamily="34" charset="0"/>
                <a:hlinkClick r:id="rId3"/>
              </a:rPr>
              <a:t>http</a:t>
            </a:r>
            <a:r>
              <a:rPr lang="en-GB" sz="3600" dirty="0">
                <a:latin typeface="Calibri" pitchFamily="34" charset="0"/>
                <a:hlinkClick r:id="rId3"/>
              </a:rPr>
              <a:t>://www.euramet.org/</a:t>
            </a:r>
            <a:endParaRPr lang="en-GB" sz="3600" dirty="0">
              <a:latin typeface="Calibri" pitchFamily="34" charset="0"/>
            </a:endParaRPr>
          </a:p>
          <a:p>
            <a:pPr marL="0" indent="0">
              <a:spcBef>
                <a:spcPct val="50000"/>
              </a:spcBef>
              <a:buNone/>
            </a:pPr>
            <a:endParaRPr lang="en-GB" sz="3600" dirty="0" smtClean="0">
              <a:latin typeface="Calibri" pitchFamily="34" charset="0"/>
            </a:endParaRPr>
          </a:p>
          <a:p>
            <a:pPr marL="0" indent="0">
              <a:spcBef>
                <a:spcPct val="50000"/>
              </a:spcBef>
              <a:buNone/>
            </a:pPr>
            <a:endParaRPr lang="en-GB" sz="3600" dirty="0" smtClean="0">
              <a:latin typeface="Calibri" pitchFamily="34" charset="0"/>
            </a:endParaRPr>
          </a:p>
          <a:p>
            <a:pPr marL="0" indent="0">
              <a:spcBef>
                <a:spcPct val="50000"/>
              </a:spcBef>
              <a:buNone/>
            </a:pPr>
            <a:r>
              <a:rPr lang="en-GB" sz="3600" dirty="0" smtClean="0">
                <a:latin typeface="Calibri" pitchFamily="34" charset="0"/>
              </a:rPr>
              <a:t>Email: </a:t>
            </a:r>
            <a:r>
              <a:rPr lang="en-GB" sz="3600" dirty="0">
                <a:latin typeface="Calibri" pitchFamily="34" charset="0"/>
                <a:hlinkClick r:id="rId4"/>
              </a:rPr>
              <a:t>emrpA169@npl.co.uk</a:t>
            </a:r>
            <a:r>
              <a:rPr lang="en-GB" sz="3600" dirty="0">
                <a:latin typeface="Calibri" pitchFamily="34" charset="0"/>
              </a:rPr>
              <a:t>   </a:t>
            </a:r>
          </a:p>
          <a:p>
            <a:pPr marL="0" indent="0">
              <a:spcBef>
                <a:spcPct val="50000"/>
              </a:spcBef>
              <a:buNone/>
            </a:pPr>
            <a:r>
              <a:rPr lang="en-GB" sz="3600" dirty="0">
                <a:latin typeface="Calibri" pitchFamily="34" charset="0"/>
              </a:rPr>
              <a:t>Tel: +44 20 8943 </a:t>
            </a:r>
            <a:r>
              <a:rPr lang="en-GB" sz="3600" dirty="0" smtClean="0">
                <a:latin typeface="Calibri" pitchFamily="34" charset="0"/>
              </a:rPr>
              <a:t>6666</a:t>
            </a:r>
            <a:endParaRPr lang="en-GB" sz="3600" dirty="0">
              <a:latin typeface="Calibri" pitchFamily="34" charset="0"/>
            </a:endParaRPr>
          </a:p>
        </p:txBody>
      </p:sp>
      <p:sp>
        <p:nvSpPr>
          <p:cNvPr id="2" name="Footer Placeholder 1"/>
          <p:cNvSpPr>
            <a:spLocks noGrp="1"/>
          </p:cNvSpPr>
          <p:nvPr>
            <p:ph type="ftr" sz="quarter" idx="11"/>
          </p:nvPr>
        </p:nvSpPr>
        <p:spPr/>
        <p:txBody>
          <a:bodyPr/>
          <a:lstStyle/>
          <a:p>
            <a:r>
              <a:rPr lang="en-GB" dirty="0" smtClean="0"/>
              <a:t>E2C Conference_EMRP_Budapest 13</a:t>
            </a:r>
            <a:endParaRPr lang="en-GB" dirty="0"/>
          </a:p>
        </p:txBody>
      </p:sp>
    </p:spTree>
    <p:extLst>
      <p:ext uri="{BB962C8B-B14F-4D97-AF65-F5344CB8AC3E}">
        <p14:creationId xmlns:p14="http://schemas.microsoft.com/office/powerpoint/2010/main" val="3262841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3528" y="1268760"/>
            <a:ext cx="8509322" cy="5040560"/>
          </a:xfrm>
        </p:spPr>
        <p:txBody>
          <a:bodyPr/>
          <a:lstStyle/>
          <a:p>
            <a:r>
              <a:rPr lang="en-GB" dirty="0" smtClean="0"/>
              <a:t>EURAMET and EMRP</a:t>
            </a:r>
          </a:p>
          <a:p>
            <a:endParaRPr lang="en-GB" dirty="0" smtClean="0"/>
          </a:p>
          <a:p>
            <a:r>
              <a:rPr lang="en-GB" dirty="0" smtClean="0"/>
              <a:t>Energy Projects</a:t>
            </a:r>
          </a:p>
          <a:p>
            <a:pPr lvl="1"/>
            <a:r>
              <a:rPr lang="en-GB" dirty="0" smtClean="0"/>
              <a:t>Present</a:t>
            </a:r>
          </a:p>
          <a:p>
            <a:pPr lvl="1"/>
            <a:r>
              <a:rPr lang="en-GB" dirty="0" smtClean="0"/>
              <a:t>Future</a:t>
            </a:r>
          </a:p>
          <a:p>
            <a:pPr marL="457200" lvl="1" indent="0">
              <a:buNone/>
            </a:pPr>
            <a:endParaRPr lang="en-GB" dirty="0" smtClean="0"/>
          </a:p>
          <a:p>
            <a:r>
              <a:rPr lang="en-GB" dirty="0" smtClean="0"/>
              <a:t>What’s next?</a:t>
            </a:r>
          </a:p>
          <a:p>
            <a:endParaRPr lang="en-GB" dirty="0"/>
          </a:p>
          <a:p>
            <a:endParaRPr lang="en-GB" dirty="0" smtClean="0"/>
          </a:p>
          <a:p>
            <a:pPr marL="0" indent="0">
              <a:buNone/>
            </a:pPr>
            <a:endParaRPr lang="en-GB" dirty="0"/>
          </a:p>
        </p:txBody>
      </p:sp>
      <p:sp>
        <p:nvSpPr>
          <p:cNvPr id="3" name="Title 2"/>
          <p:cNvSpPr>
            <a:spLocks noGrp="1"/>
          </p:cNvSpPr>
          <p:nvPr>
            <p:ph type="title"/>
          </p:nvPr>
        </p:nvSpPr>
        <p:spPr/>
        <p:txBody>
          <a:bodyPr/>
          <a:lstStyle/>
          <a:p>
            <a:r>
              <a:rPr lang="en-GB" dirty="0" smtClean="0"/>
              <a:t>Contents</a:t>
            </a:r>
            <a:endParaRPr lang="en-GB" dirty="0"/>
          </a:p>
        </p:txBody>
      </p:sp>
      <p:sp>
        <p:nvSpPr>
          <p:cNvPr id="4" name="Footer Placeholder 3"/>
          <p:cNvSpPr>
            <a:spLocks noGrp="1"/>
          </p:cNvSpPr>
          <p:nvPr>
            <p:ph type="ftr" sz="quarter" idx="12"/>
          </p:nvPr>
        </p:nvSpPr>
        <p:spPr/>
        <p:txBody>
          <a:bodyPr/>
          <a:lstStyle/>
          <a:p>
            <a:pPr>
              <a:defRPr/>
            </a:pPr>
            <a:r>
              <a:rPr lang="en-GB" dirty="0" smtClean="0"/>
              <a:t>E2C Conference_EMRP_Budapest 13</a:t>
            </a:r>
            <a:endParaRPr lang="en-GB" dirty="0"/>
          </a:p>
        </p:txBody>
      </p:sp>
    </p:spTree>
    <p:extLst>
      <p:ext uri="{BB962C8B-B14F-4D97-AF65-F5344CB8AC3E}">
        <p14:creationId xmlns:p14="http://schemas.microsoft.com/office/powerpoint/2010/main" val="1672894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026"/>
          <p:cNvSpPr>
            <a:spLocks noGrp="1"/>
          </p:cNvSpPr>
          <p:nvPr>
            <p:ph type="title" idx="4294967295"/>
          </p:nvPr>
        </p:nvSpPr>
        <p:spPr/>
        <p:txBody>
          <a:bodyPr/>
          <a:lstStyle/>
          <a:p>
            <a:pPr eaLnBrk="1" hangingPunct="1"/>
            <a:r>
              <a:rPr lang="en-GB" altLang="en-US" smtClean="0">
                <a:latin typeface="Calibri" pitchFamily="34" charset="0"/>
              </a:rPr>
              <a:t>EURAMET is...</a:t>
            </a:r>
          </a:p>
        </p:txBody>
      </p:sp>
      <p:sp>
        <p:nvSpPr>
          <p:cNvPr id="65539" name="Rectangle 1027"/>
          <p:cNvSpPr>
            <a:spLocks noGrp="1"/>
          </p:cNvSpPr>
          <p:nvPr>
            <p:ph type="body" idx="4294967295"/>
          </p:nvPr>
        </p:nvSpPr>
        <p:spPr>
          <a:xfrm>
            <a:off x="395536" y="980728"/>
            <a:ext cx="8305800" cy="5105400"/>
          </a:xfrm>
          <a:prstGeom prst="rect">
            <a:avLst/>
          </a:prstGeom>
        </p:spPr>
        <p:txBody>
          <a:bodyPr/>
          <a:lstStyle/>
          <a:p>
            <a:pPr eaLnBrk="1" hangingPunct="1"/>
            <a:r>
              <a:rPr lang="en-GB" altLang="en-US" sz="2400" dirty="0" smtClean="0">
                <a:latin typeface="Calibri" pitchFamily="34" charset="0"/>
              </a:rPr>
              <a:t>the gateway to Europe’s integrated metrology infrastructure</a:t>
            </a:r>
          </a:p>
          <a:p>
            <a:pPr eaLnBrk="1" hangingPunct="1"/>
            <a:endParaRPr lang="en-GB" altLang="en-US" sz="2400" dirty="0" smtClean="0">
              <a:latin typeface="Calibri" pitchFamily="34" charset="0"/>
            </a:endParaRPr>
          </a:p>
          <a:p>
            <a:pPr eaLnBrk="1" hangingPunct="1"/>
            <a:r>
              <a:rPr lang="en-GB" altLang="en-US" sz="2400" dirty="0" smtClean="0">
                <a:latin typeface="Calibri" pitchFamily="34" charset="0"/>
              </a:rPr>
              <a:t>facilitating access to European measurement expertise and underpins the delivery of globally competitive, high impact metrology</a:t>
            </a:r>
          </a:p>
          <a:p>
            <a:pPr eaLnBrk="1" hangingPunct="1"/>
            <a:endParaRPr lang="en-GB" altLang="en-US" sz="2400" dirty="0" smtClean="0">
              <a:latin typeface="Calibri" pitchFamily="34" charset="0"/>
            </a:endParaRPr>
          </a:p>
          <a:p>
            <a:pPr eaLnBrk="1" hangingPunct="1"/>
            <a:r>
              <a:rPr lang="en-GB" altLang="en-US" sz="2400" dirty="0" smtClean="0">
                <a:latin typeface="Calibri" pitchFamily="34" charset="0"/>
              </a:rPr>
              <a:t>ensuring Europe maintains its global reputation for excellence in measurement science</a:t>
            </a:r>
          </a:p>
          <a:p>
            <a:pPr eaLnBrk="1" hangingPunct="1"/>
            <a:endParaRPr lang="en-GB" altLang="en-US" sz="2400" dirty="0" smtClean="0">
              <a:latin typeface="Calibri" pitchFamily="34" charset="0"/>
            </a:endParaRPr>
          </a:p>
          <a:p>
            <a:pPr eaLnBrk="1" hangingPunct="1"/>
            <a:r>
              <a:rPr lang="en-GB" altLang="en-US" sz="2400" dirty="0" smtClean="0">
                <a:latin typeface="Calibri" pitchFamily="34" charset="0"/>
              </a:rPr>
              <a:t>raising awareness of the value of measurement by demonstrating the impact of metrology on society’s grand challenges</a:t>
            </a:r>
          </a:p>
        </p:txBody>
      </p:sp>
      <p:sp>
        <p:nvSpPr>
          <p:cNvPr id="2" name="Footer Placeholder 1"/>
          <p:cNvSpPr>
            <a:spLocks noGrp="1"/>
          </p:cNvSpPr>
          <p:nvPr>
            <p:ph type="ftr" sz="quarter" idx="11"/>
          </p:nvPr>
        </p:nvSpPr>
        <p:spPr/>
        <p:txBody>
          <a:bodyPr/>
          <a:lstStyle/>
          <a:p>
            <a:r>
              <a:rPr lang="en-GB" dirty="0" smtClean="0"/>
              <a:t>E2C Conference_EMRP_Budapest 13</a:t>
            </a:r>
            <a:endParaRPr lang="en-GB" dirty="0"/>
          </a:p>
        </p:txBody>
      </p:sp>
    </p:spTree>
    <p:extLst>
      <p:ext uri="{BB962C8B-B14F-4D97-AF65-F5344CB8AC3E}">
        <p14:creationId xmlns:p14="http://schemas.microsoft.com/office/powerpoint/2010/main" val="2828132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idx="4294967295"/>
          </p:nvPr>
        </p:nvSpPr>
        <p:spPr/>
        <p:txBody>
          <a:bodyPr/>
          <a:lstStyle/>
          <a:p>
            <a:r>
              <a:rPr lang="en-GB" dirty="0">
                <a:latin typeface="Calibri" pitchFamily="34" charset="0"/>
              </a:rPr>
              <a:t>T</a:t>
            </a:r>
            <a:r>
              <a:rPr lang="en-GB" dirty="0" smtClean="0">
                <a:latin typeface="Calibri" pitchFamily="34" charset="0"/>
              </a:rPr>
              <a:t>he EMRP is…</a:t>
            </a:r>
          </a:p>
        </p:txBody>
      </p:sp>
      <p:sp>
        <p:nvSpPr>
          <p:cNvPr id="105475" name="Rectangle 3"/>
          <p:cNvSpPr>
            <a:spLocks noGrp="1"/>
          </p:cNvSpPr>
          <p:nvPr>
            <p:ph type="body" idx="4294967295"/>
          </p:nvPr>
        </p:nvSpPr>
        <p:spPr>
          <a:xfrm>
            <a:off x="381000" y="990600"/>
            <a:ext cx="8305800" cy="5246712"/>
          </a:xfrm>
          <a:prstGeom prst="rect">
            <a:avLst/>
          </a:prstGeom>
        </p:spPr>
        <p:txBody>
          <a:bodyPr/>
          <a:lstStyle/>
          <a:p>
            <a:r>
              <a:rPr lang="en-GB" sz="2400" dirty="0" smtClean="0">
                <a:latin typeface="Calibri" pitchFamily="34" charset="0"/>
              </a:rPr>
              <a:t>designed and </a:t>
            </a:r>
            <a:r>
              <a:rPr lang="en-GB" sz="2400" dirty="0">
                <a:latin typeface="Calibri" pitchFamily="34" charset="0"/>
              </a:rPr>
              <a:t>implemented by </a:t>
            </a:r>
            <a:r>
              <a:rPr lang="en-GB" sz="2400" dirty="0" smtClean="0">
                <a:latin typeface="Calibri" pitchFamily="34" charset="0"/>
              </a:rPr>
              <a:t>EURAMET</a:t>
            </a:r>
          </a:p>
          <a:p>
            <a:pPr marL="0" indent="0">
              <a:buNone/>
            </a:pPr>
            <a:endParaRPr lang="en-GB" sz="2400" dirty="0">
              <a:latin typeface="Calibri" pitchFamily="34" charset="0"/>
            </a:endParaRPr>
          </a:p>
          <a:p>
            <a:r>
              <a:rPr lang="en-GB" sz="2400" dirty="0" smtClean="0">
                <a:latin typeface="Calibri" pitchFamily="34" charset="0"/>
              </a:rPr>
              <a:t>supporting </a:t>
            </a:r>
            <a:r>
              <a:rPr lang="en-GB" sz="2400" dirty="0">
                <a:latin typeface="Calibri" pitchFamily="34" charset="0"/>
              </a:rPr>
              <a:t>the collaboration </a:t>
            </a:r>
            <a:r>
              <a:rPr lang="en-GB" sz="2400" dirty="0" smtClean="0">
                <a:latin typeface="Calibri" pitchFamily="34" charset="0"/>
              </a:rPr>
              <a:t>of European </a:t>
            </a:r>
            <a:r>
              <a:rPr lang="en-GB" sz="2400" dirty="0">
                <a:latin typeface="Calibri" pitchFamily="34" charset="0"/>
              </a:rPr>
              <a:t>metrology </a:t>
            </a:r>
            <a:r>
              <a:rPr lang="en-GB" sz="2400" dirty="0" smtClean="0">
                <a:latin typeface="Calibri" pitchFamily="34" charset="0"/>
              </a:rPr>
              <a:t>institutes, industrial </a:t>
            </a:r>
            <a:r>
              <a:rPr lang="en-GB" sz="2400" dirty="0">
                <a:latin typeface="Calibri" pitchFamily="34" charset="0"/>
              </a:rPr>
              <a:t>organisations </a:t>
            </a:r>
            <a:r>
              <a:rPr lang="en-GB" sz="2400" dirty="0" smtClean="0">
                <a:latin typeface="Calibri" pitchFamily="34" charset="0"/>
              </a:rPr>
              <a:t>and academia </a:t>
            </a:r>
            <a:r>
              <a:rPr lang="en-GB" sz="2400" dirty="0">
                <a:latin typeface="Calibri" pitchFamily="34" charset="0"/>
              </a:rPr>
              <a:t>through Joint </a:t>
            </a:r>
            <a:r>
              <a:rPr lang="en-GB" sz="2400" dirty="0" smtClean="0">
                <a:latin typeface="Calibri" pitchFamily="34" charset="0"/>
              </a:rPr>
              <a:t>Research Projects </a:t>
            </a:r>
            <a:r>
              <a:rPr lang="en-GB" sz="2400" dirty="0">
                <a:latin typeface="Calibri" pitchFamily="34" charset="0"/>
              </a:rPr>
              <a:t>(JRPs</a:t>
            </a:r>
            <a:r>
              <a:rPr lang="en-GB" sz="2400" dirty="0" smtClean="0">
                <a:latin typeface="Calibri" pitchFamily="34" charset="0"/>
              </a:rPr>
              <a:t>).</a:t>
            </a:r>
          </a:p>
          <a:p>
            <a:endParaRPr lang="en-GB" sz="2400" dirty="0" smtClean="0">
              <a:latin typeface="Calibri" pitchFamily="34" charset="0"/>
            </a:endParaRPr>
          </a:p>
          <a:p>
            <a:r>
              <a:rPr lang="en-GB" sz="2400" dirty="0" smtClean="0">
                <a:latin typeface="Calibri" pitchFamily="34" charset="0"/>
              </a:rPr>
              <a:t>structured </a:t>
            </a:r>
            <a:r>
              <a:rPr lang="en-GB" sz="2400" dirty="0">
                <a:latin typeface="Calibri" pitchFamily="34" charset="0"/>
              </a:rPr>
              <a:t>around European Grand Challenges in </a:t>
            </a:r>
            <a:r>
              <a:rPr lang="en-GB" sz="2400" dirty="0" smtClean="0">
                <a:latin typeface="Calibri" pitchFamily="34" charset="0"/>
              </a:rPr>
              <a:t>such areas as Health</a:t>
            </a:r>
            <a:r>
              <a:rPr lang="en-GB" sz="2400" dirty="0">
                <a:latin typeface="Calibri" pitchFamily="34" charset="0"/>
              </a:rPr>
              <a:t>, Energy, the Environment &amp; New </a:t>
            </a:r>
            <a:r>
              <a:rPr lang="en-GB" sz="2400" dirty="0" smtClean="0">
                <a:latin typeface="Calibri" pitchFamily="34" charset="0"/>
              </a:rPr>
              <a:t>Technologies</a:t>
            </a:r>
            <a:endParaRPr lang="en-GB" sz="2400" dirty="0">
              <a:latin typeface="Calibri" pitchFamily="34" charset="0"/>
            </a:endParaRPr>
          </a:p>
          <a:p>
            <a:pPr marL="0" indent="0">
              <a:buNone/>
            </a:pPr>
            <a:endParaRPr lang="en-GB" sz="2400" dirty="0" smtClean="0">
              <a:latin typeface="Calibri" pitchFamily="34" charset="0"/>
            </a:endParaRPr>
          </a:p>
          <a:p>
            <a:r>
              <a:rPr lang="en-GB" sz="2400" dirty="0" smtClean="0">
                <a:latin typeface="Calibri" pitchFamily="34" charset="0"/>
              </a:rPr>
              <a:t>based </a:t>
            </a:r>
            <a:r>
              <a:rPr lang="en-GB" sz="2400" dirty="0">
                <a:latin typeface="Calibri" pitchFamily="34" charset="0"/>
              </a:rPr>
              <a:t>on Article 185 </a:t>
            </a:r>
            <a:r>
              <a:rPr lang="en-GB" sz="2400" dirty="0" smtClean="0">
                <a:latin typeface="Calibri" pitchFamily="34" charset="0"/>
              </a:rPr>
              <a:t>and jointly </a:t>
            </a:r>
            <a:r>
              <a:rPr lang="en-GB" sz="2400" dirty="0">
                <a:latin typeface="Calibri" pitchFamily="34" charset="0"/>
              </a:rPr>
              <a:t>funded by the </a:t>
            </a:r>
            <a:r>
              <a:rPr lang="en-GB" sz="2400" dirty="0" smtClean="0">
                <a:latin typeface="Calibri" pitchFamily="34" charset="0"/>
              </a:rPr>
              <a:t>EMRP participating </a:t>
            </a:r>
            <a:r>
              <a:rPr lang="en-GB" sz="2400" dirty="0">
                <a:latin typeface="Calibri" pitchFamily="34" charset="0"/>
              </a:rPr>
              <a:t>countries and </a:t>
            </a:r>
            <a:r>
              <a:rPr lang="en-GB" sz="2400" dirty="0" smtClean="0">
                <a:latin typeface="Calibri" pitchFamily="34" charset="0"/>
              </a:rPr>
              <a:t>the European </a:t>
            </a:r>
            <a:r>
              <a:rPr lang="en-GB" sz="2400" dirty="0">
                <a:latin typeface="Calibri" pitchFamily="34" charset="0"/>
              </a:rPr>
              <a:t>Union (50:50) and has </a:t>
            </a:r>
            <a:r>
              <a:rPr lang="en-GB" sz="2400" dirty="0" smtClean="0">
                <a:latin typeface="Calibri" pitchFamily="34" charset="0"/>
              </a:rPr>
              <a:t>a budget </a:t>
            </a:r>
            <a:r>
              <a:rPr lang="en-GB" sz="2400" dirty="0">
                <a:latin typeface="Calibri" pitchFamily="34" charset="0"/>
              </a:rPr>
              <a:t>of approximately 400 M</a:t>
            </a:r>
            <a:r>
              <a:rPr lang="en-GB" sz="2400" dirty="0" smtClean="0">
                <a:latin typeface="Calibri" pitchFamily="34" charset="0"/>
              </a:rPr>
              <a:t>€ over </a:t>
            </a:r>
            <a:r>
              <a:rPr lang="en-GB" sz="2400" dirty="0">
                <a:latin typeface="Calibri" pitchFamily="34" charset="0"/>
              </a:rPr>
              <a:t>seven years.</a:t>
            </a:r>
            <a:endParaRPr lang="en-GB" sz="2400" dirty="0" smtClean="0">
              <a:latin typeface="Calibri" pitchFamily="34" charset="0"/>
            </a:endParaRPr>
          </a:p>
        </p:txBody>
      </p:sp>
      <p:sp>
        <p:nvSpPr>
          <p:cNvPr id="2" name="Footer Placeholder 1"/>
          <p:cNvSpPr>
            <a:spLocks noGrp="1"/>
          </p:cNvSpPr>
          <p:nvPr>
            <p:ph type="ftr" sz="quarter" idx="11"/>
          </p:nvPr>
        </p:nvSpPr>
        <p:spPr/>
        <p:txBody>
          <a:bodyPr/>
          <a:lstStyle/>
          <a:p>
            <a:r>
              <a:rPr lang="en-GB" dirty="0" smtClean="0"/>
              <a:t>E2C Conference_EMRP_Budapest 13</a:t>
            </a:r>
            <a:endParaRPr lang="en-GB" dirty="0"/>
          </a:p>
        </p:txBody>
      </p:sp>
    </p:spTree>
    <p:extLst>
      <p:ext uri="{BB962C8B-B14F-4D97-AF65-F5344CB8AC3E}">
        <p14:creationId xmlns:p14="http://schemas.microsoft.com/office/powerpoint/2010/main" val="2304687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idx="4294967295"/>
          </p:nvPr>
        </p:nvSpPr>
        <p:spPr/>
        <p:txBody>
          <a:bodyPr/>
          <a:lstStyle/>
          <a:p>
            <a:r>
              <a:rPr lang="en-GB" dirty="0" smtClean="0">
                <a:latin typeface="Calibri" pitchFamily="34" charset="0"/>
              </a:rPr>
              <a:t>EMRP Participating Countries</a:t>
            </a:r>
          </a:p>
        </p:txBody>
      </p:sp>
      <p:sp>
        <p:nvSpPr>
          <p:cNvPr id="2" name="Rectangle 1"/>
          <p:cNvSpPr/>
          <p:nvPr/>
        </p:nvSpPr>
        <p:spPr>
          <a:xfrm>
            <a:off x="5796136" y="908720"/>
            <a:ext cx="2880320" cy="5262979"/>
          </a:xfrm>
          <a:prstGeom prst="rect">
            <a:avLst/>
          </a:prstGeom>
        </p:spPr>
        <p:txBody>
          <a:bodyPr wrap="square">
            <a:spAutoFit/>
          </a:bodyPr>
          <a:lstStyle/>
          <a:p>
            <a:pPr marL="285750" indent="-285750">
              <a:buFont typeface="Arial" pitchFamily="34" charset="0"/>
              <a:buChar char="•"/>
            </a:pPr>
            <a:r>
              <a:rPr lang="en-GB" sz="1400" dirty="0" smtClean="0"/>
              <a:t>Austria</a:t>
            </a:r>
          </a:p>
          <a:p>
            <a:pPr marL="285750" indent="-285750">
              <a:buFont typeface="Arial" pitchFamily="34" charset="0"/>
              <a:buChar char="•"/>
            </a:pPr>
            <a:r>
              <a:rPr lang="en-GB" sz="1400" dirty="0" smtClean="0"/>
              <a:t>Belgium</a:t>
            </a:r>
          </a:p>
          <a:p>
            <a:pPr marL="285750" indent="-285750">
              <a:buFont typeface="Arial" pitchFamily="34" charset="0"/>
              <a:buChar char="•"/>
            </a:pPr>
            <a:r>
              <a:rPr lang="en-GB" sz="1400" dirty="0" smtClean="0"/>
              <a:t>Bosnia </a:t>
            </a:r>
            <a:r>
              <a:rPr lang="en-GB" sz="1400" dirty="0"/>
              <a:t>and </a:t>
            </a:r>
            <a:r>
              <a:rPr lang="en-GB" sz="1400" dirty="0" smtClean="0"/>
              <a:t>Herzegovina</a:t>
            </a:r>
          </a:p>
          <a:p>
            <a:pPr marL="285750" indent="-285750">
              <a:buFont typeface="Arial" pitchFamily="34" charset="0"/>
              <a:buChar char="•"/>
            </a:pPr>
            <a:r>
              <a:rPr lang="en-GB" sz="1400" dirty="0" smtClean="0"/>
              <a:t>Czech Republic</a:t>
            </a:r>
          </a:p>
          <a:p>
            <a:pPr marL="285750" indent="-285750">
              <a:buFont typeface="Arial" pitchFamily="34" charset="0"/>
              <a:buChar char="•"/>
            </a:pPr>
            <a:r>
              <a:rPr lang="en-GB" sz="1400" dirty="0" smtClean="0"/>
              <a:t>Denmark</a:t>
            </a:r>
          </a:p>
          <a:p>
            <a:pPr marL="285750" indent="-285750">
              <a:buFont typeface="Arial" pitchFamily="34" charset="0"/>
              <a:buChar char="•"/>
            </a:pPr>
            <a:r>
              <a:rPr lang="en-GB" sz="1400" dirty="0" smtClean="0"/>
              <a:t>Estonia</a:t>
            </a:r>
          </a:p>
          <a:p>
            <a:pPr marL="285750" indent="-285750">
              <a:buFont typeface="Arial" pitchFamily="34" charset="0"/>
              <a:buChar char="•"/>
            </a:pPr>
            <a:r>
              <a:rPr lang="en-GB" sz="1400" dirty="0" smtClean="0"/>
              <a:t>European </a:t>
            </a:r>
            <a:r>
              <a:rPr lang="en-GB" sz="1400" dirty="0"/>
              <a:t>Commission (</a:t>
            </a:r>
            <a:r>
              <a:rPr lang="en-GB" sz="1400" dirty="0" smtClean="0"/>
              <a:t>EC)</a:t>
            </a:r>
          </a:p>
          <a:p>
            <a:pPr marL="285750" indent="-285750">
              <a:buFont typeface="Arial" pitchFamily="34" charset="0"/>
              <a:buChar char="•"/>
            </a:pPr>
            <a:r>
              <a:rPr lang="en-GB" sz="1400" dirty="0" smtClean="0"/>
              <a:t>Finland</a:t>
            </a:r>
          </a:p>
          <a:p>
            <a:pPr marL="285750" indent="-285750">
              <a:buFont typeface="Arial" pitchFamily="34" charset="0"/>
              <a:buChar char="•"/>
            </a:pPr>
            <a:r>
              <a:rPr lang="en-GB" sz="1400" dirty="0" smtClean="0"/>
              <a:t>France</a:t>
            </a:r>
          </a:p>
          <a:p>
            <a:pPr marL="285750" indent="-285750">
              <a:buFont typeface="Arial" pitchFamily="34" charset="0"/>
              <a:buChar char="•"/>
            </a:pPr>
            <a:r>
              <a:rPr lang="en-GB" sz="1400" dirty="0" smtClean="0"/>
              <a:t>Germany</a:t>
            </a:r>
          </a:p>
          <a:p>
            <a:pPr marL="285750" indent="-285750">
              <a:buFont typeface="Arial" pitchFamily="34" charset="0"/>
              <a:buChar char="•"/>
            </a:pPr>
            <a:r>
              <a:rPr lang="en-GB" sz="1400" dirty="0" smtClean="0"/>
              <a:t>Hungary</a:t>
            </a:r>
          </a:p>
          <a:p>
            <a:pPr marL="285750" indent="-285750">
              <a:buFont typeface="Arial" pitchFamily="34" charset="0"/>
              <a:buChar char="•"/>
            </a:pPr>
            <a:r>
              <a:rPr lang="en-GB" sz="1400" dirty="0" smtClean="0"/>
              <a:t>Italy</a:t>
            </a:r>
          </a:p>
          <a:p>
            <a:pPr marL="285750" indent="-285750">
              <a:buFont typeface="Arial" pitchFamily="34" charset="0"/>
              <a:buChar char="•"/>
            </a:pPr>
            <a:r>
              <a:rPr lang="en-GB" sz="1400" dirty="0" smtClean="0"/>
              <a:t>The Netherlands</a:t>
            </a:r>
          </a:p>
          <a:p>
            <a:pPr marL="285750" indent="-285750">
              <a:buFont typeface="Arial" pitchFamily="34" charset="0"/>
              <a:buChar char="•"/>
            </a:pPr>
            <a:r>
              <a:rPr lang="en-GB" sz="1400" dirty="0" smtClean="0"/>
              <a:t>Norway</a:t>
            </a:r>
          </a:p>
          <a:p>
            <a:pPr marL="285750" indent="-285750">
              <a:buFont typeface="Arial" pitchFamily="34" charset="0"/>
              <a:buChar char="•"/>
            </a:pPr>
            <a:r>
              <a:rPr lang="en-GB" sz="1400" dirty="0" smtClean="0"/>
              <a:t>Poland</a:t>
            </a:r>
          </a:p>
          <a:p>
            <a:pPr marL="285750" indent="-285750">
              <a:buFont typeface="Arial" pitchFamily="34" charset="0"/>
              <a:buChar char="•"/>
            </a:pPr>
            <a:r>
              <a:rPr lang="en-GB" sz="1400" dirty="0" smtClean="0"/>
              <a:t>Portugal</a:t>
            </a:r>
          </a:p>
          <a:p>
            <a:pPr marL="285750" indent="-285750">
              <a:buFont typeface="Arial" pitchFamily="34" charset="0"/>
              <a:buChar char="•"/>
            </a:pPr>
            <a:r>
              <a:rPr lang="en-GB" sz="1400" dirty="0" smtClean="0"/>
              <a:t>Romania</a:t>
            </a:r>
          </a:p>
          <a:p>
            <a:pPr marL="285750" indent="-285750">
              <a:buFont typeface="Arial" pitchFamily="34" charset="0"/>
              <a:buChar char="•"/>
            </a:pPr>
            <a:r>
              <a:rPr lang="en-GB" sz="1400" dirty="0" smtClean="0"/>
              <a:t>Slovakia</a:t>
            </a:r>
          </a:p>
          <a:p>
            <a:pPr marL="285750" indent="-285750">
              <a:buFont typeface="Arial" pitchFamily="34" charset="0"/>
              <a:buChar char="•"/>
            </a:pPr>
            <a:r>
              <a:rPr lang="en-GB" sz="1400" dirty="0" smtClean="0"/>
              <a:t>Slovenia</a:t>
            </a:r>
          </a:p>
          <a:p>
            <a:pPr marL="285750" indent="-285750">
              <a:buFont typeface="Arial" pitchFamily="34" charset="0"/>
              <a:buChar char="•"/>
            </a:pPr>
            <a:r>
              <a:rPr lang="en-GB" sz="1400" dirty="0" smtClean="0"/>
              <a:t>Spain</a:t>
            </a:r>
          </a:p>
          <a:p>
            <a:pPr marL="285750" indent="-285750">
              <a:buFont typeface="Arial" pitchFamily="34" charset="0"/>
              <a:buChar char="•"/>
            </a:pPr>
            <a:r>
              <a:rPr lang="en-GB" sz="1400" dirty="0" smtClean="0"/>
              <a:t>Sweden</a:t>
            </a:r>
          </a:p>
          <a:p>
            <a:pPr marL="285750" indent="-285750">
              <a:buFont typeface="Arial" pitchFamily="34" charset="0"/>
              <a:buChar char="•"/>
            </a:pPr>
            <a:r>
              <a:rPr lang="en-GB" sz="1400" dirty="0" smtClean="0"/>
              <a:t>Switzerland</a:t>
            </a:r>
          </a:p>
          <a:p>
            <a:pPr marL="285750" indent="-285750">
              <a:buFont typeface="Arial" pitchFamily="34" charset="0"/>
              <a:buChar char="•"/>
            </a:pPr>
            <a:r>
              <a:rPr lang="en-GB" sz="1400" dirty="0" smtClean="0"/>
              <a:t>Turkey</a:t>
            </a:r>
          </a:p>
          <a:p>
            <a:pPr marL="285750" indent="-285750">
              <a:buFont typeface="Arial" pitchFamily="34" charset="0"/>
              <a:buChar char="•"/>
            </a:pPr>
            <a:r>
              <a:rPr lang="en-GB" sz="1400" dirty="0" smtClean="0"/>
              <a:t>United Kingdom</a:t>
            </a:r>
            <a:endParaRPr lang="en-GB"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88" y="1355486"/>
            <a:ext cx="5562048" cy="436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GB" dirty="0" smtClean="0"/>
              <a:t>E2C Conference_EMRP_Budapest 13</a:t>
            </a:r>
            <a:endParaRPr lang="en-GB" dirty="0"/>
          </a:p>
        </p:txBody>
      </p:sp>
    </p:spTree>
    <p:extLst>
      <p:ext uri="{BB962C8B-B14F-4D97-AF65-F5344CB8AC3E}">
        <p14:creationId xmlns:p14="http://schemas.microsoft.com/office/powerpoint/2010/main" val="904084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idx="4294967295"/>
          </p:nvPr>
        </p:nvSpPr>
        <p:spPr/>
        <p:txBody>
          <a:bodyPr/>
          <a:lstStyle/>
          <a:p>
            <a:r>
              <a:rPr lang="en-GB" dirty="0">
                <a:latin typeface="Calibri" pitchFamily="34" charset="0"/>
              </a:rPr>
              <a:t>T</a:t>
            </a:r>
            <a:r>
              <a:rPr lang="en-GB" dirty="0" smtClean="0">
                <a:latin typeface="Calibri" pitchFamily="34" charset="0"/>
              </a:rPr>
              <a:t>he EMRP Funds:</a:t>
            </a:r>
          </a:p>
        </p:txBody>
      </p:sp>
      <p:sp>
        <p:nvSpPr>
          <p:cNvPr id="109571" name="Rectangle 3"/>
          <p:cNvSpPr>
            <a:spLocks noGrp="1"/>
          </p:cNvSpPr>
          <p:nvPr>
            <p:ph type="body" idx="4294967295"/>
          </p:nvPr>
        </p:nvSpPr>
        <p:spPr>
          <a:xfrm>
            <a:off x="381000" y="990600"/>
            <a:ext cx="8305800" cy="5105400"/>
          </a:xfrm>
          <a:prstGeom prst="rect">
            <a:avLst/>
          </a:prstGeom>
        </p:spPr>
        <p:txBody>
          <a:bodyPr/>
          <a:lstStyle/>
          <a:p>
            <a:pPr marL="342000" indent="-342000"/>
            <a:r>
              <a:rPr lang="en-GB" sz="2400" dirty="0" smtClean="0">
                <a:latin typeface="Calibri" pitchFamily="34" charset="0"/>
              </a:rPr>
              <a:t>Multi-partner Joint </a:t>
            </a:r>
            <a:r>
              <a:rPr lang="en-GB" sz="2400" dirty="0">
                <a:latin typeface="Calibri" pitchFamily="34" charset="0"/>
              </a:rPr>
              <a:t>R</a:t>
            </a:r>
            <a:r>
              <a:rPr lang="en-GB" sz="2400" dirty="0" smtClean="0">
                <a:latin typeface="Calibri" pitchFamily="34" charset="0"/>
              </a:rPr>
              <a:t>esearch Projects (JRPs), which are </a:t>
            </a:r>
            <a:r>
              <a:rPr lang="en-GB" sz="2400" dirty="0">
                <a:latin typeface="Calibri" pitchFamily="34" charset="0"/>
              </a:rPr>
              <a:t>primarily undertaken by </a:t>
            </a:r>
            <a:r>
              <a:rPr lang="en-GB" sz="2400" dirty="0" smtClean="0">
                <a:latin typeface="Calibri" pitchFamily="34" charset="0"/>
              </a:rPr>
              <a:t>the National </a:t>
            </a:r>
            <a:r>
              <a:rPr lang="en-GB" sz="2400" dirty="0">
                <a:latin typeface="Calibri" pitchFamily="34" charset="0"/>
              </a:rPr>
              <a:t>Metrology </a:t>
            </a:r>
            <a:r>
              <a:rPr lang="en-GB" sz="2400" dirty="0" smtClean="0">
                <a:latin typeface="Calibri" pitchFamily="34" charset="0"/>
              </a:rPr>
              <a:t>Institutes (NMIs) and Designated Institutes (DIs) of </a:t>
            </a:r>
            <a:r>
              <a:rPr lang="en-GB" sz="2400" dirty="0">
                <a:latin typeface="Calibri" pitchFamily="34" charset="0"/>
              </a:rPr>
              <a:t>the countries participating in </a:t>
            </a:r>
            <a:r>
              <a:rPr lang="en-GB" sz="2400" dirty="0" smtClean="0">
                <a:latin typeface="Calibri" pitchFamily="34" charset="0"/>
              </a:rPr>
              <a:t>the EMRP.</a:t>
            </a:r>
          </a:p>
          <a:p>
            <a:pPr marL="342000" indent="-342000"/>
            <a:endParaRPr lang="en-GB" sz="2400" dirty="0" smtClean="0">
              <a:latin typeface="Calibri" pitchFamily="34" charset="0"/>
            </a:endParaRPr>
          </a:p>
          <a:p>
            <a:pPr marL="342000" indent="-342000"/>
            <a:r>
              <a:rPr lang="en-GB" sz="2400" dirty="0" smtClean="0">
                <a:latin typeface="Calibri" pitchFamily="34" charset="0"/>
              </a:rPr>
              <a:t>Other </a:t>
            </a:r>
            <a:r>
              <a:rPr lang="en-GB" sz="2400" dirty="0">
                <a:latin typeface="Calibri" pitchFamily="34" charset="0"/>
              </a:rPr>
              <a:t>organisations are able </a:t>
            </a:r>
            <a:r>
              <a:rPr lang="en-GB" sz="2400" dirty="0" smtClean="0">
                <a:latin typeface="Calibri" pitchFamily="34" charset="0"/>
              </a:rPr>
              <a:t>to participate with their </a:t>
            </a:r>
            <a:r>
              <a:rPr lang="en-GB" sz="2400" dirty="0">
                <a:latin typeface="Calibri" pitchFamily="34" charset="0"/>
              </a:rPr>
              <a:t>own </a:t>
            </a:r>
            <a:r>
              <a:rPr lang="en-GB" sz="2400" dirty="0" smtClean="0">
                <a:latin typeface="Calibri" pitchFamily="34" charset="0"/>
              </a:rPr>
              <a:t>resources as</a:t>
            </a:r>
            <a:r>
              <a:rPr lang="en-GB" sz="2400" dirty="0">
                <a:latin typeface="Calibri" pitchFamily="34" charset="0"/>
              </a:rPr>
              <a:t> </a:t>
            </a:r>
            <a:r>
              <a:rPr lang="en-GB" sz="2400" dirty="0" smtClean="0">
                <a:latin typeface="Calibri" pitchFamily="34" charset="0"/>
              </a:rPr>
              <a:t>Unfunded JRP-Partners or Collaborators .</a:t>
            </a:r>
          </a:p>
          <a:p>
            <a:pPr marL="342000" indent="-342000"/>
            <a:endParaRPr lang="en-GB" sz="2400" dirty="0">
              <a:latin typeface="Calibri" pitchFamily="34" charset="0"/>
            </a:endParaRPr>
          </a:p>
          <a:p>
            <a:pPr marL="342000" indent="-342000"/>
            <a:r>
              <a:rPr lang="en-GB" sz="2400" dirty="0">
                <a:latin typeface="Calibri" pitchFamily="34" charset="0"/>
              </a:rPr>
              <a:t>Three types of researcher grants supplement the </a:t>
            </a:r>
            <a:r>
              <a:rPr lang="en-GB" sz="2400" dirty="0" smtClean="0">
                <a:latin typeface="Calibri" pitchFamily="34" charset="0"/>
              </a:rPr>
              <a:t>JRPs; Researcher </a:t>
            </a:r>
            <a:r>
              <a:rPr lang="en-GB" sz="2400" dirty="0">
                <a:latin typeface="Calibri" pitchFamily="34" charset="0"/>
              </a:rPr>
              <a:t>Excellence Grants (REGs) </a:t>
            </a:r>
            <a:r>
              <a:rPr lang="en-GB" sz="2400" dirty="0" smtClean="0">
                <a:latin typeface="Calibri" pitchFamily="34" charset="0"/>
              </a:rPr>
              <a:t>, Researcher </a:t>
            </a:r>
            <a:r>
              <a:rPr lang="en-GB" sz="2400" dirty="0">
                <a:latin typeface="Calibri" pitchFamily="34" charset="0"/>
              </a:rPr>
              <a:t>Mobility </a:t>
            </a:r>
            <a:r>
              <a:rPr lang="en-GB" sz="2400" dirty="0" smtClean="0">
                <a:latin typeface="Calibri" pitchFamily="34" charset="0"/>
              </a:rPr>
              <a:t>Grants and Early-Stage </a:t>
            </a:r>
            <a:r>
              <a:rPr lang="en-GB" sz="2400" dirty="0">
                <a:latin typeface="Calibri" pitchFamily="34" charset="0"/>
              </a:rPr>
              <a:t>Researcher Mobility </a:t>
            </a:r>
            <a:r>
              <a:rPr lang="en-GB" sz="2400" dirty="0" smtClean="0">
                <a:latin typeface="Calibri" pitchFamily="34" charset="0"/>
              </a:rPr>
              <a:t>Grants</a:t>
            </a:r>
            <a:r>
              <a:rPr lang="en-GB" sz="2400" dirty="0" smtClean="0"/>
              <a:t>.</a:t>
            </a:r>
            <a:endParaRPr lang="en-GB" sz="2400" dirty="0">
              <a:latin typeface="Calibri" pitchFamily="34" charset="0"/>
            </a:endParaRPr>
          </a:p>
          <a:p>
            <a:pPr marL="609600" indent="-609600"/>
            <a:endParaRPr lang="en-GB" sz="2400" dirty="0">
              <a:latin typeface="Calibri" pitchFamily="34" charset="0"/>
            </a:endParaRPr>
          </a:p>
        </p:txBody>
      </p:sp>
      <p:sp>
        <p:nvSpPr>
          <p:cNvPr id="2" name="Footer Placeholder 1"/>
          <p:cNvSpPr>
            <a:spLocks noGrp="1"/>
          </p:cNvSpPr>
          <p:nvPr>
            <p:ph type="ftr" sz="quarter" idx="11"/>
          </p:nvPr>
        </p:nvSpPr>
        <p:spPr/>
        <p:txBody>
          <a:bodyPr/>
          <a:lstStyle/>
          <a:p>
            <a:r>
              <a:rPr lang="en-GB" dirty="0" smtClean="0"/>
              <a:t>E2C Conference_EMRP_Budapest 13</a:t>
            </a:r>
            <a:endParaRPr lang="en-GB" dirty="0"/>
          </a:p>
        </p:txBody>
      </p:sp>
    </p:spTree>
    <p:extLst>
      <p:ext uri="{BB962C8B-B14F-4D97-AF65-F5344CB8AC3E}">
        <p14:creationId xmlns:p14="http://schemas.microsoft.com/office/powerpoint/2010/main" val="4148104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idx="4294967295"/>
          </p:nvPr>
        </p:nvSpPr>
        <p:spPr/>
        <p:txBody>
          <a:bodyPr/>
          <a:lstStyle/>
          <a:p>
            <a:r>
              <a:rPr lang="en-GB" dirty="0" smtClean="0">
                <a:latin typeface="Calibri" pitchFamily="34" charset="0"/>
              </a:rPr>
              <a:t>EMRP Calls</a:t>
            </a:r>
          </a:p>
        </p:txBody>
      </p:sp>
      <p:sp>
        <p:nvSpPr>
          <p:cNvPr id="111620" name="Rectangle 4"/>
          <p:cNvSpPr>
            <a:spLocks noGrp="1"/>
          </p:cNvSpPr>
          <p:nvPr>
            <p:ph type="body" sz="half" idx="4294967295"/>
          </p:nvPr>
        </p:nvSpPr>
        <p:spPr>
          <a:xfrm>
            <a:off x="323528" y="2894856"/>
            <a:ext cx="2709490" cy="606152"/>
          </a:xfrm>
          <a:prstGeom prst="rect">
            <a:avLst/>
          </a:prstGeom>
        </p:spPr>
        <p:txBody>
          <a:bodyPr/>
          <a:lstStyle/>
          <a:p>
            <a:pPr>
              <a:lnSpc>
                <a:spcPct val="90000"/>
              </a:lnSpc>
              <a:buFont typeface="Arial" charset="0"/>
              <a:buNone/>
            </a:pPr>
            <a:r>
              <a:rPr lang="en-GB" sz="2100" dirty="0" smtClean="0">
                <a:latin typeface="Calibri" pitchFamily="34" charset="0"/>
              </a:rPr>
              <a:t>Energy - Calls in 2009 &amp; 2013</a:t>
            </a:r>
          </a:p>
        </p:txBody>
      </p:sp>
      <p:pic>
        <p:nvPicPr>
          <p:cNvPr id="1116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52736"/>
            <a:ext cx="2701554" cy="171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p:cNvSpPr>
          <p:nvPr/>
        </p:nvSpPr>
        <p:spPr>
          <a:xfrm>
            <a:off x="6247148" y="2894856"/>
            <a:ext cx="2573324" cy="67816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charset="0"/>
              <a:buNone/>
            </a:pPr>
            <a:r>
              <a:rPr lang="en-GB" sz="2100" dirty="0" smtClean="0">
                <a:latin typeface="Calibri" pitchFamily="34" charset="0"/>
              </a:rPr>
              <a:t>Environment - Calls in 2010 &amp; 2013</a:t>
            </a:r>
          </a:p>
        </p:txBody>
      </p:sp>
      <p:pic>
        <p:nvPicPr>
          <p:cNvPr id="7" name="Picture 6" descr="D:\International\EMRP promotion\general\Environment 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677" y="1052513"/>
            <a:ext cx="2568795" cy="17284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p:cNvSpPr>
          <p:nvPr/>
        </p:nvSpPr>
        <p:spPr>
          <a:xfrm>
            <a:off x="323528" y="5586536"/>
            <a:ext cx="2701554" cy="79479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charset="0"/>
              <a:buNone/>
            </a:pPr>
            <a:r>
              <a:rPr lang="en-GB" sz="2100" dirty="0" smtClean="0">
                <a:latin typeface="Calibri" pitchFamily="34" charset="0"/>
              </a:rPr>
              <a:t>Health - Call in 2010</a:t>
            </a:r>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731624"/>
            <a:ext cx="2709490" cy="17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txBox="1">
            <a:spLocks/>
          </p:cNvSpPr>
          <p:nvPr/>
        </p:nvSpPr>
        <p:spPr>
          <a:xfrm>
            <a:off x="6252434" y="5539673"/>
            <a:ext cx="2568796" cy="750168"/>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GB" sz="2100" dirty="0" smtClean="0">
                <a:latin typeface="Calibri" pitchFamily="34" charset="0"/>
              </a:rPr>
              <a:t>New Technologies - Call in 2011</a:t>
            </a:r>
          </a:p>
        </p:txBody>
      </p:sp>
      <p:pic>
        <p:nvPicPr>
          <p:cNvPr id="11" name="Picture 6" descr="D:\International\EMRP promotion\general\New Tech sma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7148" y="3717032"/>
            <a:ext cx="2573324" cy="1713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p:cNvSpPr>
          <p:nvPr/>
        </p:nvSpPr>
        <p:spPr>
          <a:xfrm>
            <a:off x="3275856" y="2896776"/>
            <a:ext cx="2700000" cy="81956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en-GB" sz="2100" dirty="0" smtClean="0">
                <a:latin typeface="Calibri" pitchFamily="34" charset="0"/>
              </a:rPr>
              <a:t>SI Units - Calls in 2011 &amp; 2012</a:t>
            </a:r>
          </a:p>
        </p:txBody>
      </p:sp>
      <p:pic>
        <p:nvPicPr>
          <p:cNvPr id="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3438" y="1052736"/>
            <a:ext cx="2700000" cy="173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descr="D:\International\EMRP promotion\general\Industry sma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3731624"/>
            <a:ext cx="2700000" cy="169900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txBox="1">
            <a:spLocks/>
          </p:cNvSpPr>
          <p:nvPr/>
        </p:nvSpPr>
        <p:spPr>
          <a:xfrm>
            <a:off x="3131840" y="5565506"/>
            <a:ext cx="2701554" cy="79479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 typeface="Arial" charset="0"/>
              <a:buNone/>
            </a:pPr>
            <a:r>
              <a:rPr lang="en-GB" sz="2100" dirty="0" smtClean="0">
                <a:latin typeface="Calibri" pitchFamily="34" charset="0"/>
              </a:rPr>
              <a:t>Industry - </a:t>
            </a:r>
            <a:r>
              <a:rPr lang="en-GB" sz="2100" dirty="0">
                <a:latin typeface="Calibri" pitchFamily="34" charset="0"/>
              </a:rPr>
              <a:t>Calls in </a:t>
            </a:r>
            <a:r>
              <a:rPr lang="en-GB" sz="2100" dirty="0" smtClean="0">
                <a:latin typeface="Calibri" pitchFamily="34" charset="0"/>
              </a:rPr>
              <a:t>2010 &amp; </a:t>
            </a:r>
            <a:r>
              <a:rPr lang="en-GB" sz="2100" dirty="0">
                <a:latin typeface="Calibri" pitchFamily="34" charset="0"/>
              </a:rPr>
              <a:t>2012</a:t>
            </a:r>
          </a:p>
        </p:txBody>
      </p:sp>
      <p:sp>
        <p:nvSpPr>
          <p:cNvPr id="2" name="Footer Placeholder 1"/>
          <p:cNvSpPr>
            <a:spLocks noGrp="1"/>
          </p:cNvSpPr>
          <p:nvPr>
            <p:ph type="ftr" sz="quarter" idx="11"/>
          </p:nvPr>
        </p:nvSpPr>
        <p:spPr/>
        <p:txBody>
          <a:bodyPr/>
          <a:lstStyle/>
          <a:p>
            <a:r>
              <a:rPr lang="en-GB" dirty="0" smtClean="0"/>
              <a:t>E2C Conference_EMRP_Budapest 13</a:t>
            </a:r>
            <a:endParaRPr lang="en-GB" dirty="0"/>
          </a:p>
        </p:txBody>
      </p:sp>
    </p:spTree>
    <p:extLst>
      <p:ext uri="{BB962C8B-B14F-4D97-AF65-F5344CB8AC3E}">
        <p14:creationId xmlns:p14="http://schemas.microsoft.com/office/powerpoint/2010/main" val="2049689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0" y="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en-GB" dirty="0" smtClean="0">
                <a:latin typeface="Calibri" pitchFamily="34" charset="0"/>
              </a:rPr>
              <a:t>ENG02 Harvesting</a:t>
            </a:r>
          </a:p>
        </p:txBody>
      </p:sp>
      <p:pic>
        <p:nvPicPr>
          <p:cNvPr id="1026" name="Picture 2" descr="C:\Users\kcw\AppData\Local\Microsoft\Windows\Temporary Internet Files\Content.Outlook\CJPUIQ70\Harvesting.JPG"/>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b="10423"/>
          <a:stretch/>
        </p:blipFill>
        <p:spPr bwMode="auto">
          <a:xfrm>
            <a:off x="0" y="836712"/>
            <a:ext cx="9144000" cy="54652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p:cNvSpPr>
          <p:nvPr/>
        </p:nvSpPr>
        <p:spPr>
          <a:xfrm>
            <a:off x="179512" y="864304"/>
            <a:ext cx="8712968" cy="543576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latin typeface="Calibri" pitchFamily="34" charset="0"/>
              </a:rPr>
              <a:t>Background</a:t>
            </a:r>
          </a:p>
          <a:p>
            <a:pPr marL="342000" indent="-342000"/>
            <a:r>
              <a:rPr lang="en-GB" sz="2400" dirty="0" smtClean="0">
                <a:latin typeface="Calibri" pitchFamily="34" charset="0"/>
              </a:rPr>
              <a:t>Recover wasted energy – reduce CO</a:t>
            </a:r>
            <a:r>
              <a:rPr lang="en-GB" sz="2400" baseline="-25000" dirty="0" smtClean="0">
                <a:latin typeface="Calibri" pitchFamily="34" charset="0"/>
              </a:rPr>
              <a:t>2</a:t>
            </a:r>
            <a:r>
              <a:rPr lang="en-GB" sz="2400" dirty="0" smtClean="0">
                <a:latin typeface="Calibri" pitchFamily="34" charset="0"/>
              </a:rPr>
              <a:t> emission</a:t>
            </a:r>
          </a:p>
          <a:p>
            <a:pPr marL="342000" indent="-342000"/>
            <a:r>
              <a:rPr lang="en-GB" sz="2400" dirty="0" smtClean="0">
                <a:latin typeface="Calibri" pitchFamily="34" charset="0"/>
              </a:rPr>
              <a:t>Addresses EU policy objectives</a:t>
            </a:r>
            <a:endParaRPr lang="en-GB" sz="2400" dirty="0">
              <a:latin typeface="Calibri" pitchFamily="34" charset="0"/>
            </a:endParaRPr>
          </a:p>
          <a:p>
            <a:pPr marL="0" indent="0">
              <a:buNone/>
            </a:pPr>
            <a:r>
              <a:rPr lang="en-GB" sz="2400" b="1" dirty="0" smtClean="0">
                <a:latin typeface="Calibri" pitchFamily="34" charset="0"/>
              </a:rPr>
              <a:t>Objective</a:t>
            </a:r>
          </a:p>
          <a:p>
            <a:r>
              <a:rPr lang="en-GB" sz="2400" dirty="0" smtClean="0"/>
              <a:t>To develop </a:t>
            </a:r>
            <a:r>
              <a:rPr lang="en-GB" sz="2400" dirty="0"/>
              <a:t>new </a:t>
            </a:r>
            <a:r>
              <a:rPr lang="en-GB" sz="2400" dirty="0" smtClean="0"/>
              <a:t>technologies, devices </a:t>
            </a:r>
            <a:r>
              <a:rPr lang="en-GB" sz="2400" dirty="0"/>
              <a:t>and </a:t>
            </a:r>
            <a:r>
              <a:rPr lang="en-GB" sz="2400" dirty="0" smtClean="0"/>
              <a:t>measurement methods </a:t>
            </a:r>
            <a:r>
              <a:rPr lang="en-GB" sz="2400" dirty="0"/>
              <a:t>that </a:t>
            </a:r>
            <a:r>
              <a:rPr lang="en-GB" sz="2400" dirty="0" smtClean="0"/>
              <a:t>enable exploitation </a:t>
            </a:r>
            <a:r>
              <a:rPr lang="en-GB" sz="2400" dirty="0"/>
              <a:t>of waste energy </a:t>
            </a:r>
            <a:r>
              <a:rPr lang="en-GB" sz="2400" dirty="0" smtClean="0"/>
              <a:t>to provide </a:t>
            </a:r>
            <a:r>
              <a:rPr lang="en-GB" sz="2400" dirty="0"/>
              <a:t>small, but reliable </a:t>
            </a:r>
            <a:r>
              <a:rPr lang="en-GB" sz="2400" dirty="0" smtClean="0"/>
              <a:t>and sustainable</a:t>
            </a:r>
            <a:r>
              <a:rPr lang="en-GB" sz="2400" dirty="0"/>
              <a:t>, sources of </a:t>
            </a:r>
            <a:r>
              <a:rPr lang="en-GB" sz="2400" dirty="0" smtClean="0"/>
              <a:t>power</a:t>
            </a:r>
          </a:p>
          <a:p>
            <a:pPr lvl="1"/>
            <a:r>
              <a:rPr lang="en-GB" sz="2000" dirty="0" smtClean="0">
                <a:latin typeface="Calibri" pitchFamily="34" charset="0"/>
              </a:rPr>
              <a:t>Incl. transduction of waste energy into electrical quantities.</a:t>
            </a:r>
          </a:p>
          <a:p>
            <a:pPr lvl="1"/>
            <a:r>
              <a:rPr lang="en-GB" sz="2000" dirty="0">
                <a:latin typeface="Calibri" pitchFamily="34" charset="0"/>
              </a:rPr>
              <a:t>L</a:t>
            </a:r>
            <a:r>
              <a:rPr lang="en-GB" sz="2000" dirty="0" smtClean="0">
                <a:latin typeface="Calibri" pitchFamily="34" charset="0"/>
              </a:rPr>
              <a:t>inks between nano-scale device structures and micro-scale devices.</a:t>
            </a:r>
          </a:p>
          <a:p>
            <a:pPr marL="0" indent="0">
              <a:buNone/>
            </a:pPr>
            <a:r>
              <a:rPr lang="en-GB" sz="2400" b="1" dirty="0">
                <a:latin typeface="Calibri" pitchFamily="34" charset="0"/>
              </a:rPr>
              <a:t>Impact </a:t>
            </a:r>
          </a:p>
          <a:p>
            <a:pPr marL="342000" lvl="1" indent="-342000">
              <a:buFont typeface="Arial" panose="020B0604020202020204" pitchFamily="34" charset="0"/>
              <a:buChar char="•"/>
            </a:pPr>
            <a:r>
              <a:rPr lang="en-GB" sz="2400" dirty="0" smtClean="0">
                <a:latin typeface="Calibri" pitchFamily="34" charset="0"/>
              </a:rPr>
              <a:t>Strong links with industry (&gt; 70 stakeholders)</a:t>
            </a:r>
          </a:p>
          <a:p>
            <a:pPr marL="342000" lvl="1" indent="-342000">
              <a:buFont typeface="Arial" panose="020B0604020202020204" pitchFamily="34" charset="0"/>
              <a:buChar char="•"/>
            </a:pPr>
            <a:r>
              <a:rPr lang="en-GB" sz="2400" dirty="0" smtClean="0">
                <a:latin typeface="Calibri" pitchFamily="34" charset="0"/>
              </a:rPr>
              <a:t>Active </a:t>
            </a:r>
            <a:r>
              <a:rPr lang="en-GB" sz="2400" dirty="0">
                <a:latin typeface="Calibri" pitchFamily="34" charset="0"/>
              </a:rPr>
              <a:t>participation in </a:t>
            </a:r>
            <a:r>
              <a:rPr lang="en-GB" sz="2400" dirty="0" smtClean="0">
                <a:latin typeface="Calibri" pitchFamily="34" charset="0"/>
              </a:rPr>
              <a:t>ISA power sources working group, IEA-AMT intercomparison and VAMAS work item </a:t>
            </a:r>
            <a:endParaRPr lang="en-GB" sz="2000" dirty="0" smtClean="0">
              <a:latin typeface="Calibri" pitchFamily="34" charset="0"/>
            </a:endParaRPr>
          </a:p>
        </p:txBody>
      </p:sp>
      <p:sp>
        <p:nvSpPr>
          <p:cNvPr id="5" name="Footer Placeholder 4"/>
          <p:cNvSpPr>
            <a:spLocks noGrp="1"/>
          </p:cNvSpPr>
          <p:nvPr>
            <p:ph type="ftr" sz="quarter" idx="11"/>
          </p:nvPr>
        </p:nvSpPr>
        <p:spPr/>
        <p:txBody>
          <a:bodyPr/>
          <a:lstStyle/>
          <a:p>
            <a:r>
              <a:rPr lang="en-GB" dirty="0" smtClean="0"/>
              <a:t>E2C Conference_EMRP_Budapest 13</a:t>
            </a:r>
            <a:endParaRPr lang="en-GB" dirty="0"/>
          </a:p>
        </p:txBody>
      </p:sp>
    </p:spTree>
    <p:extLst>
      <p:ext uri="{BB962C8B-B14F-4D97-AF65-F5344CB8AC3E}">
        <p14:creationId xmlns:p14="http://schemas.microsoft.com/office/powerpoint/2010/main" val="2527198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0" y="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en-GB" dirty="0" smtClean="0">
                <a:latin typeface="Calibri" pitchFamily="34" charset="0"/>
              </a:rPr>
              <a:t>ENG03 LNG</a:t>
            </a:r>
          </a:p>
        </p:txBody>
      </p:sp>
      <p:pic>
        <p:nvPicPr>
          <p:cNvPr id="2050" name="Picture 2" descr="C:\Users\kcw\AppData\Local\Microsoft\Windows\Temporary Internet Files\Content.Outlook\CJPUIQ70\LNG.JPG"/>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1" r="27460"/>
          <a:stretch/>
        </p:blipFill>
        <p:spPr bwMode="auto">
          <a:xfrm>
            <a:off x="0" y="856491"/>
            <a:ext cx="9144000" cy="5443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p:cNvSpPr>
          <p:nvPr/>
        </p:nvSpPr>
        <p:spPr>
          <a:xfrm>
            <a:off x="179512" y="864304"/>
            <a:ext cx="8712968" cy="543576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latin typeface="Calibri" pitchFamily="34" charset="0"/>
              </a:rPr>
              <a:t>Background</a:t>
            </a:r>
          </a:p>
          <a:p>
            <a:pPr marL="342000" indent="-342000"/>
            <a:r>
              <a:rPr lang="en-GB" sz="2400" dirty="0" smtClean="0">
                <a:latin typeface="Calibri" pitchFamily="34" charset="0"/>
              </a:rPr>
              <a:t>Improved infrastructure for LNG one priority EC energy policy</a:t>
            </a:r>
          </a:p>
          <a:p>
            <a:pPr marL="342000" indent="-342000"/>
            <a:r>
              <a:rPr lang="en-GB" sz="2400" dirty="0" smtClean="0">
                <a:latin typeface="Calibri" pitchFamily="34" charset="0"/>
              </a:rPr>
              <a:t>Growing importance of LNG market</a:t>
            </a:r>
            <a:endParaRPr lang="en-GB" sz="2400" dirty="0">
              <a:latin typeface="Calibri" pitchFamily="34" charset="0"/>
            </a:endParaRPr>
          </a:p>
          <a:p>
            <a:pPr marL="0" indent="0">
              <a:buNone/>
            </a:pPr>
            <a:r>
              <a:rPr lang="en-GB" sz="2400" b="1" dirty="0" smtClean="0">
                <a:latin typeface="Calibri" pitchFamily="34" charset="0"/>
              </a:rPr>
              <a:t>Objective</a:t>
            </a:r>
          </a:p>
          <a:p>
            <a:r>
              <a:rPr lang="en-GB" sz="2400" dirty="0" smtClean="0"/>
              <a:t>To contribute to a significant reduction of uncertainty in the determination of transferred energy in LNG custody transfer processes.</a:t>
            </a:r>
          </a:p>
          <a:p>
            <a:pPr lvl="1"/>
            <a:r>
              <a:rPr lang="en-GB" sz="2000" dirty="0">
                <a:latin typeface="Calibri" pitchFamily="34" charset="0"/>
              </a:rPr>
              <a:t>D</a:t>
            </a:r>
            <a:r>
              <a:rPr lang="en-GB" sz="2000" dirty="0" smtClean="0">
                <a:latin typeface="Calibri" pitchFamily="34" charset="0"/>
              </a:rPr>
              <a:t>eveloping traceability for LNG flow meters, improving LNG composition measurement systems, and contributing to guidelines/standards.</a:t>
            </a:r>
          </a:p>
          <a:p>
            <a:pPr marL="0" indent="0">
              <a:buNone/>
            </a:pPr>
            <a:r>
              <a:rPr lang="en-GB" sz="2400" b="1" dirty="0" smtClean="0">
                <a:latin typeface="Calibri" pitchFamily="34" charset="0"/>
              </a:rPr>
              <a:t>Impact </a:t>
            </a:r>
          </a:p>
          <a:p>
            <a:pPr marL="342000" lvl="1" indent="-342000">
              <a:buFont typeface="Arial" panose="020B0604020202020204" pitchFamily="34" charset="0"/>
              <a:buChar char="•"/>
            </a:pPr>
            <a:r>
              <a:rPr lang="en-GB" sz="2400" dirty="0" smtClean="0">
                <a:latin typeface="Calibri" pitchFamily="34" charset="0"/>
              </a:rPr>
              <a:t>Prototypes flow meters built and evaluated – LNG transport fuel</a:t>
            </a:r>
          </a:p>
          <a:p>
            <a:pPr marL="342000" lvl="1" indent="-342000">
              <a:buFont typeface="Arial" panose="020B0604020202020204" pitchFamily="34" charset="0"/>
              <a:buChar char="•"/>
            </a:pPr>
            <a:r>
              <a:rPr lang="en-GB" sz="2400" dirty="0" smtClean="0">
                <a:latin typeface="Calibri" pitchFamily="34" charset="0"/>
              </a:rPr>
              <a:t>Exchanges with working groups and incorporation dynamic flow measurements section in ISO 10976 </a:t>
            </a:r>
          </a:p>
        </p:txBody>
      </p:sp>
      <p:sp>
        <p:nvSpPr>
          <p:cNvPr id="6" name="Footer Placeholder 5"/>
          <p:cNvSpPr>
            <a:spLocks noGrp="1"/>
          </p:cNvSpPr>
          <p:nvPr>
            <p:ph type="ftr" sz="quarter" idx="11"/>
          </p:nvPr>
        </p:nvSpPr>
        <p:spPr/>
        <p:txBody>
          <a:bodyPr/>
          <a:lstStyle/>
          <a:p>
            <a:r>
              <a:rPr lang="en-GB" dirty="0" smtClean="0"/>
              <a:t>E2C Conference_EMRP_Budapest 13</a:t>
            </a:r>
            <a:endParaRPr lang="en-GB" dirty="0"/>
          </a:p>
        </p:txBody>
      </p:sp>
    </p:spTree>
    <p:extLst>
      <p:ext uri="{BB962C8B-B14F-4D97-AF65-F5344CB8AC3E}">
        <p14:creationId xmlns:p14="http://schemas.microsoft.com/office/powerpoint/2010/main" val="2362067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3455</TotalTime>
  <Words>3026</Words>
  <Application>Microsoft Office PowerPoint</Application>
  <PresentationFormat>On-screen Show (4:3)</PresentationFormat>
  <Paragraphs>234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1_Larissa-Design</vt:lpstr>
      <vt:lpstr>The European Metrology Research Programme (EMRP)</vt:lpstr>
      <vt:lpstr>Contents</vt:lpstr>
      <vt:lpstr>EURAMET is...</vt:lpstr>
      <vt:lpstr>The EMRP is…</vt:lpstr>
      <vt:lpstr>EMRP Participating Countries</vt:lpstr>
      <vt:lpstr>The EMRP Funds:</vt:lpstr>
      <vt:lpstr>EMRP Calls</vt:lpstr>
      <vt:lpstr>PowerPoint Presentation</vt:lpstr>
      <vt:lpstr>PowerPoint Presentation</vt:lpstr>
      <vt:lpstr>PowerPoint Presentation</vt:lpstr>
      <vt:lpstr>PowerPoint Presentation</vt:lpstr>
      <vt:lpstr>EMPIR</vt:lpstr>
      <vt:lpstr>Questions?</vt:lpstr>
    </vt:vector>
  </TitlesOfParts>
  <Company>Physikalisch Technische Bundesanstalt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stenge01</dc:creator>
  <cp:lastModifiedBy>Katherine Wilson</cp:lastModifiedBy>
  <cp:revision>688</cp:revision>
  <cp:lastPrinted>2013-10-24T08:54:26Z</cp:lastPrinted>
  <dcterms:created xsi:type="dcterms:W3CDTF">2010-11-11T16:42:50Z</dcterms:created>
  <dcterms:modified xsi:type="dcterms:W3CDTF">2013-10-24T10:58:36Z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rcoClassification">
    <vt:lpwstr>Not an NPL document (No visible marking)</vt:lpwstr>
  </property>
  <property fmtid="{D5CDD505-2E9C-101B-9397-08002B2CF9AE}" pid="3" name="aliashPowerpointFooter">
    <vt:lpwstr/>
  </property>
</Properties>
</file>